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9" r:id="rId4"/>
    <p:sldId id="260" r:id="rId5"/>
    <p:sldId id="261" r:id="rId6"/>
    <p:sldId id="267" r:id="rId7"/>
    <p:sldId id="263" r:id="rId8"/>
    <p:sldId id="265" r:id="rId9"/>
    <p:sldId id="266" r:id="rId10"/>
    <p:sldId id="273" r:id="rId11"/>
    <p:sldId id="274" r:id="rId12"/>
    <p:sldId id="275" r:id="rId13"/>
    <p:sldId id="268" r:id="rId14"/>
    <p:sldId id="269" r:id="rId15"/>
    <p:sldId id="271" r:id="rId16"/>
    <p:sldId id="270" r:id="rId17"/>
    <p:sldId id="276" r:id="rId18"/>
    <p:sldId id="277" r:id="rId19"/>
    <p:sldId id="279" r:id="rId20"/>
    <p:sldId id="278" r:id="rId21"/>
    <p:sldId id="272" r:id="rId22"/>
    <p:sldId id="281" r:id="rId23"/>
    <p:sldId id="280" r:id="rId24"/>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4842"/>
    <a:srgbClr val="5EDFE7"/>
    <a:srgbClr val="2EBEC2"/>
    <a:srgbClr val="00247D"/>
    <a:srgbClr val="2429FC"/>
    <a:srgbClr val="07038D"/>
    <a:srgbClr val="046A38"/>
    <a:srgbClr val="C15336"/>
    <a:srgbClr val="D95634"/>
    <a:srgbClr val="2923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0991" autoAdjust="0"/>
  </p:normalViewPr>
  <p:slideViewPr>
    <p:cSldViewPr snapToGrid="0">
      <p:cViewPr>
        <p:scale>
          <a:sx n="33" d="100"/>
          <a:sy n="33" d="100"/>
        </p:scale>
        <p:origin x="1445" y="5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07780-8FB1-43BF-A9EF-70F6130EBEFB}"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AFCCC-0693-46BF-8425-81CACD7D9CCB}" type="slidenum">
              <a:rPr lang="en-US" smtClean="0"/>
              <a:t>‹#›</a:t>
            </a:fld>
            <a:endParaRPr lang="en-US"/>
          </a:p>
        </p:txBody>
      </p:sp>
    </p:spTree>
    <p:extLst>
      <p:ext uri="{BB962C8B-B14F-4D97-AF65-F5344CB8AC3E}">
        <p14:creationId xmlns:p14="http://schemas.microsoft.com/office/powerpoint/2010/main" val="130661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b="0" dirty="0"/>
              <a:t>Wendy</a:t>
            </a:r>
          </a:p>
          <a:p>
            <a:endParaRPr lang="en-US" dirty="0"/>
          </a:p>
          <a:p>
            <a:r>
              <a:rPr lang="en-US" dirty="0"/>
              <a:t>Good Evening, everyone!</a:t>
            </a:r>
          </a:p>
          <a:p>
            <a:endParaRPr lang="en-US" dirty="0"/>
          </a:p>
          <a:p>
            <a:r>
              <a:rPr lang="en-US" dirty="0"/>
              <a:t>Jean, Uma, Bailey and I </a:t>
            </a:r>
            <a:r>
              <a:rPr lang="en-US" sz="1800" b="0" i="0" u="none" strike="noStrike" dirty="0">
                <a:solidFill>
                  <a:srgbClr val="000000"/>
                </a:solidFill>
                <a:effectLst/>
                <a:latin typeface="Arial" panose="020B0604020202020204" pitchFamily="34" charset="0"/>
              </a:rPr>
              <a:t>are excited to present our interactive inflation analysis dashboard.</a:t>
            </a:r>
          </a:p>
          <a:p>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 dashboard allows users to explore and visualise inflation data across different countries and time periods, helping one understand the patterns and factors influencing inflation globally.</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 will talk you through the objectives of this project, and give you a quick run-through the database.</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Jean will then describe the define, design, develop and deploy process.</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Uma and Bailey will then do a deep dive into two countries that they have selected from the dashboard.</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They will discuss the associated inflation trends for these two countries.</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We will hopefully have some time at the end to give you time to explore the dashboard.</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a:t>
            </a:fld>
            <a:endParaRPr lang="en-US"/>
          </a:p>
        </p:txBody>
      </p:sp>
    </p:spTree>
    <p:extLst>
      <p:ext uri="{BB962C8B-B14F-4D97-AF65-F5344CB8AC3E}">
        <p14:creationId xmlns:p14="http://schemas.microsoft.com/office/powerpoint/2010/main" val="741535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Uma</a:t>
            </a: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The 2000s saw a more stable inflation environment in India, </a:t>
            </a:r>
            <a:r>
              <a:rPr lang="en-US" sz="1800" b="0" i="0" u="none" strike="noStrike" dirty="0" err="1">
                <a:solidFill>
                  <a:srgbClr val="000000"/>
                </a:solidFill>
                <a:effectLst/>
                <a:latin typeface="Arial" panose="020B0604020202020204" pitchFamily="34" charset="0"/>
              </a:rPr>
              <a:t>characterised</a:t>
            </a:r>
            <a:r>
              <a:rPr lang="en-US" sz="1800" b="0" i="0" u="none" strike="noStrike" dirty="0">
                <a:solidFill>
                  <a:srgbClr val="000000"/>
                </a:solidFill>
                <a:effectLst/>
                <a:latin typeface="Arial" panose="020B0604020202020204" pitchFamily="34" charset="0"/>
              </a:rPr>
              <a:t> by single-digit rates. Economic growth, fueled by the IT boom and rising middle-class consumption, contributed to moderate inflation.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Reserve Bank of India (RBI) implemented inflation-targeting measures, focusing on managing money supply and interest rates to control price levels while supporting growth.</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10</a:t>
            </a:fld>
            <a:endParaRPr lang="en-US"/>
          </a:p>
        </p:txBody>
      </p:sp>
    </p:spTree>
    <p:extLst>
      <p:ext uri="{BB962C8B-B14F-4D97-AF65-F5344CB8AC3E}">
        <p14:creationId xmlns:p14="http://schemas.microsoft.com/office/powerpoint/2010/main" val="69703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Uma</a:t>
            </a:r>
          </a:p>
          <a:p>
            <a:endParaRPr lang="en-US" dirty="0"/>
          </a:p>
          <a:p>
            <a:r>
              <a:rPr lang="en-US" sz="1800" b="0" i="0" u="none" strike="noStrike" dirty="0">
                <a:solidFill>
                  <a:srgbClr val="000000"/>
                </a:solidFill>
                <a:effectLst/>
                <a:latin typeface="Arial" panose="020B0604020202020204" pitchFamily="34" charset="0"/>
              </a:rPr>
              <a:t>The early 2010s continued to experience high inflation, peaking at 10.5% in 2010. However, tight monetary policies and economic measures helped bring inflation under control. </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By the mid-2010s, inflation </a:t>
            </a:r>
            <a:r>
              <a:rPr lang="en-US" sz="1800" b="0" i="0" u="none" strike="noStrike" dirty="0" err="1">
                <a:solidFill>
                  <a:srgbClr val="000000"/>
                </a:solidFill>
                <a:effectLst/>
                <a:latin typeface="Arial" panose="020B0604020202020204" pitchFamily="34" charset="0"/>
              </a:rPr>
              <a:t>stabilised</a:t>
            </a:r>
            <a:r>
              <a:rPr lang="en-US" sz="1800" b="0" i="0" u="none" strike="noStrike" dirty="0">
                <a:solidFill>
                  <a:srgbClr val="000000"/>
                </a:solidFill>
                <a:effectLst/>
                <a:latin typeface="Arial" panose="020B0604020202020204" pitchFamily="34" charset="0"/>
              </a:rPr>
              <a:t> around 4-6%. In 2018, the inflation rate was at a low of 3.4%, reflecting effective policy measures.</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11</a:t>
            </a:fld>
            <a:endParaRPr lang="en-US"/>
          </a:p>
        </p:txBody>
      </p:sp>
    </p:spTree>
    <p:extLst>
      <p:ext uri="{BB962C8B-B14F-4D97-AF65-F5344CB8AC3E}">
        <p14:creationId xmlns:p14="http://schemas.microsoft.com/office/powerpoint/2010/main" val="2486047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Uma</a:t>
            </a:r>
          </a:p>
          <a:p>
            <a:endParaRPr lang="en-US" dirty="0"/>
          </a:p>
          <a:p>
            <a:r>
              <a:rPr lang="en-US" sz="1800" b="0" i="0" u="none" strike="noStrike" dirty="0">
                <a:solidFill>
                  <a:srgbClr val="000000"/>
                </a:solidFill>
                <a:effectLst/>
                <a:latin typeface="Arial" panose="020B0604020202020204" pitchFamily="34" charset="0"/>
              </a:rPr>
              <a:t>The early 2020s were marked by the COVID-19 pandemic, causing economic disruptions and fluctuating inflation rates. </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in 2020, the inflation rate was 6.2%, influenced by supply chain issues and policy responses. However, recent data shows a trend towards stabilization, with a forecasted rate of 4.6% in 2024.</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12</a:t>
            </a:fld>
            <a:endParaRPr lang="en-US"/>
          </a:p>
        </p:txBody>
      </p:sp>
    </p:spTree>
    <p:extLst>
      <p:ext uri="{BB962C8B-B14F-4D97-AF65-F5344CB8AC3E}">
        <p14:creationId xmlns:p14="http://schemas.microsoft.com/office/powerpoint/2010/main" val="1229055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Presenter:</a:t>
            </a:r>
            <a:r>
              <a:rPr lang="en-US" b="0" dirty="0"/>
              <a:t> Uma</a:t>
            </a:r>
          </a:p>
          <a:p>
            <a:endParaRPr lang="en-US" dirty="0"/>
          </a:p>
          <a:p>
            <a:r>
              <a:rPr lang="en-US" dirty="0"/>
              <a:t>I am now going to handover to Bailey who will tell you a bit about Peru – Bailey, over to you.</a:t>
            </a:r>
          </a:p>
        </p:txBody>
      </p:sp>
      <p:sp>
        <p:nvSpPr>
          <p:cNvPr id="4" name="Slide Number Placeholder 3"/>
          <p:cNvSpPr>
            <a:spLocks noGrp="1"/>
          </p:cNvSpPr>
          <p:nvPr>
            <p:ph type="sldNum" sz="quarter" idx="5"/>
          </p:nvPr>
        </p:nvSpPr>
        <p:spPr/>
        <p:txBody>
          <a:bodyPr/>
          <a:lstStyle/>
          <a:p>
            <a:fld id="{C4AAFCCC-0693-46BF-8425-81CACD7D9CCB}" type="slidenum">
              <a:rPr lang="en-US" smtClean="0"/>
              <a:t>13</a:t>
            </a:fld>
            <a:endParaRPr lang="en-US"/>
          </a:p>
        </p:txBody>
      </p:sp>
    </p:spTree>
    <p:extLst>
      <p:ext uri="{BB962C8B-B14F-4D97-AF65-F5344CB8AC3E}">
        <p14:creationId xmlns:p14="http://schemas.microsoft.com/office/powerpoint/2010/main" val="630510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For the next few slides I’ll be covering the inflation rates from 1980 to the present in Peru.</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I’ll start us off with a quick background on Peru. </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Peru is located to the west of South America and is known for a diverse landscapes of Beaches, Jungles, Mountains and even a Desert or two.</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Their main exports are from fish exports and a variety of mining exports.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14</a:t>
            </a:fld>
            <a:endParaRPr lang="en-US"/>
          </a:p>
        </p:txBody>
      </p:sp>
    </p:spTree>
    <p:extLst>
      <p:ext uri="{BB962C8B-B14F-4D97-AF65-F5344CB8AC3E}">
        <p14:creationId xmlns:p14="http://schemas.microsoft.com/office/powerpoint/2010/main" val="3137423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 1980s were marked by economic challenges and rising inflation in Peru. Throughout the decade, inflation rates gradually increased due to economic mismanagement, political instability, and an external debt crisis. This set the stage for the hyperinflation period that would peak at the end of the decade.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15</a:t>
            </a:fld>
            <a:endParaRPr lang="en-US"/>
          </a:p>
        </p:txBody>
      </p:sp>
    </p:spTree>
    <p:extLst>
      <p:ext uri="{BB962C8B-B14F-4D97-AF65-F5344CB8AC3E}">
        <p14:creationId xmlns:p14="http://schemas.microsoft.com/office/powerpoint/2010/main" val="5009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r>
              <a:rPr lang="en-US" sz="1800" b="0" i="0" u="none" strike="noStrike" dirty="0">
                <a:solidFill>
                  <a:srgbClr val="000000"/>
                </a:solidFill>
                <a:effectLst/>
                <a:latin typeface="Arial" panose="020B0604020202020204" pitchFamily="34" charset="0"/>
              </a:rPr>
              <a:t>The year 1990 was a pivotal moment in Peru's economic history, </a:t>
            </a:r>
            <a:r>
              <a:rPr lang="en-US" sz="1800" b="0" i="0" u="none" strike="noStrike" dirty="0" err="1">
                <a:solidFill>
                  <a:srgbClr val="000000"/>
                </a:solidFill>
                <a:effectLst/>
                <a:latin typeface="Arial" panose="020B0604020202020204" pitchFamily="34" charset="0"/>
              </a:rPr>
              <a:t>characterised</a:t>
            </a:r>
            <a:r>
              <a:rPr lang="en-US" sz="1800" b="0" i="0" u="none" strike="noStrike" dirty="0">
                <a:solidFill>
                  <a:srgbClr val="000000"/>
                </a:solidFill>
                <a:effectLst/>
                <a:latin typeface="Arial" panose="020B0604020202020204" pitchFamily="34" charset="0"/>
              </a:rPr>
              <a:t> by hyperinflation peaking at over 7,000%. This period of severe economic crisis caused widespread social unrest and highlighted the urgent need for drastic economic reforms. The hyperinflation of 1990 was one of the most significant economic challenges Peru faced.</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16</a:t>
            </a:fld>
            <a:endParaRPr lang="en-US"/>
          </a:p>
        </p:txBody>
      </p:sp>
    </p:spTree>
    <p:extLst>
      <p:ext uri="{BB962C8B-B14F-4D97-AF65-F5344CB8AC3E}">
        <p14:creationId xmlns:p14="http://schemas.microsoft.com/office/powerpoint/2010/main" val="2674028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r>
              <a:rPr lang="en-US" sz="1800" b="0" i="0" u="none" strike="noStrike" dirty="0">
                <a:solidFill>
                  <a:srgbClr val="000000"/>
                </a:solidFill>
                <a:effectLst/>
                <a:latin typeface="Arial" panose="020B0604020202020204" pitchFamily="34" charset="0"/>
              </a:rPr>
              <a:t>In the 1990s, Peru underwent significant economic reforms under President Alberto Fujimori. These reforms included liberalization of the economy, privatization of state-owned enterprises, and stabilisation programs supported by the International Monetary Fund. By the late 1990s, these efforts successfully reduced inflation rates to single digits, marking a period of economic stabilization and growth.</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17</a:t>
            </a:fld>
            <a:endParaRPr lang="en-US"/>
          </a:p>
        </p:txBody>
      </p:sp>
    </p:spTree>
    <p:extLst>
      <p:ext uri="{BB962C8B-B14F-4D97-AF65-F5344CB8AC3E}">
        <p14:creationId xmlns:p14="http://schemas.microsoft.com/office/powerpoint/2010/main" val="1670912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 2000s and 2010s saw continued economic growth and controlled inflation rates. Financial institutions were strengthened, and Peru became an attractive destination for foreign investment. The government also pursued numerous trade agreements, which further integrated Peru into the global economy. Inflation remained moderate, contributing to a stable economic environment.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18</a:t>
            </a:fld>
            <a:endParaRPr lang="en-US"/>
          </a:p>
        </p:txBody>
      </p:sp>
    </p:spTree>
    <p:extLst>
      <p:ext uri="{BB962C8B-B14F-4D97-AF65-F5344CB8AC3E}">
        <p14:creationId xmlns:p14="http://schemas.microsoft.com/office/powerpoint/2010/main" val="3544432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r>
              <a:rPr lang="en-US" sz="1800" b="0" i="0" u="none" strike="noStrike" dirty="0">
                <a:solidFill>
                  <a:srgbClr val="000000"/>
                </a:solidFill>
                <a:effectLst/>
                <a:latin typeface="Arial" panose="020B0604020202020204" pitchFamily="34" charset="0"/>
              </a:rPr>
              <a:t>In the 2010s and early 2020s, Peru faced new economic challenges. While inflation rates remained relatively stable, the global financial crisis and political instability impacted economic performance. More recently, the COVID-19 pandemic caused significant disruptions, leading to fluctuations in inflation rates. The government has continued to implement policies to mitigate these challenges and support economic recovery.</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19</a:t>
            </a:fld>
            <a:endParaRPr lang="en-US"/>
          </a:p>
        </p:txBody>
      </p:sp>
    </p:spTree>
    <p:extLst>
      <p:ext uri="{BB962C8B-B14F-4D97-AF65-F5344CB8AC3E}">
        <p14:creationId xmlns:p14="http://schemas.microsoft.com/office/powerpoint/2010/main" val="1638684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b="0" dirty="0"/>
              <a:t>Wendy</a:t>
            </a: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Our goal is to create an interactive dashboard to visualise global inflation trends from 1980 to 2024.</a:t>
            </a:r>
            <a:endParaRPr lang="en-US" b="0" dirty="0">
              <a:effectLst/>
            </a:endParaRPr>
          </a:p>
        </p:txBody>
      </p:sp>
      <p:sp>
        <p:nvSpPr>
          <p:cNvPr id="4" name="Slide Number Placeholder 3"/>
          <p:cNvSpPr>
            <a:spLocks noGrp="1"/>
          </p:cNvSpPr>
          <p:nvPr>
            <p:ph type="sldNum" sz="quarter" idx="5"/>
          </p:nvPr>
        </p:nvSpPr>
        <p:spPr/>
        <p:txBody>
          <a:bodyPr/>
          <a:lstStyle/>
          <a:p>
            <a:fld id="{C4AAFCCC-0693-46BF-8425-81CACD7D9CCB}" type="slidenum">
              <a:rPr lang="en-US" smtClean="0"/>
              <a:t>2</a:t>
            </a:fld>
            <a:endParaRPr lang="en-US"/>
          </a:p>
        </p:txBody>
      </p:sp>
    </p:spTree>
    <p:extLst>
      <p:ext uri="{BB962C8B-B14F-4D97-AF65-F5344CB8AC3E}">
        <p14:creationId xmlns:p14="http://schemas.microsoft.com/office/powerpoint/2010/main" val="962252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r>
              <a:rPr lang="en-US" sz="1800" b="0" i="0" u="none" strike="noStrike" dirty="0">
                <a:solidFill>
                  <a:srgbClr val="000000"/>
                </a:solidFill>
                <a:effectLst/>
                <a:latin typeface="Arial" panose="020B0604020202020204" pitchFamily="34" charset="0"/>
              </a:rPr>
              <a:t>From 2020 to 2024, Peru is navigating the post-pandemic recovery. Inflation rates have been closely monitored as the country implements new government policies to stimulate economic growth. The future outlook remains cautiously optimistic, with a focus on sustainable development and economic resilience. It will be crucial to continue monitoring economic indicators to ensure a stable and prosperous future for Peru.</a:t>
            </a: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20</a:t>
            </a:fld>
            <a:endParaRPr lang="en-US"/>
          </a:p>
        </p:txBody>
      </p:sp>
    </p:spTree>
    <p:extLst>
      <p:ext uri="{BB962C8B-B14F-4D97-AF65-F5344CB8AC3E}">
        <p14:creationId xmlns:p14="http://schemas.microsoft.com/office/powerpoint/2010/main" val="3013435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Bailey</a:t>
            </a:r>
          </a:p>
          <a:p>
            <a:pPr rtl="0">
              <a:spcBef>
                <a:spcPts val="1200"/>
              </a:spcBef>
              <a:spcAft>
                <a:spcPts val="1200"/>
              </a:spcAft>
            </a:pPr>
            <a:endParaRPr lang="en-US" b="0" dirty="0">
              <a:effectLst/>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rPr>
              <a:t>Venezuelan Hyperinflation Example:</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Venezuela is a prime example of hyperinflation. Over the past decade, the country has experienced an extreme increase in prices, with inflation rates reaching as high as 1,000,000% in some years.</a:t>
            </a:r>
            <a:endParaRPr lang="en-US" b="0" dirty="0">
              <a:effectLst/>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rPr>
              <a:t>Cause:</a:t>
            </a:r>
            <a:r>
              <a:rPr lang="en-US" sz="1800" b="0" i="0" u="none" strike="noStrike" dirty="0">
                <a:solidFill>
                  <a:srgbClr val="000000"/>
                </a:solidFill>
                <a:effectLst/>
                <a:latin typeface="Arial" panose="020B0604020202020204" pitchFamily="34" charset="0"/>
              </a:rPr>
              <a:t> The primary cause of this hyperinflation is the government's excessive printing of money to cover budget deficits, combined with a collapse in oil prices, which is Venezuela's main source of revenue. This led to a drastic decrease in the value of the Venezuelan </a:t>
            </a:r>
            <a:r>
              <a:rPr lang="en-US" sz="1800" b="0" i="0" u="none" strike="noStrike" dirty="0" err="1">
                <a:solidFill>
                  <a:srgbClr val="000000"/>
                </a:solidFill>
                <a:effectLst/>
                <a:latin typeface="Arial" panose="020B0604020202020204" pitchFamily="34" charset="0"/>
              </a:rPr>
              <a:t>bolívar</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rPr>
              <a:t>Log Scale Need:</a:t>
            </a:r>
            <a:r>
              <a:rPr lang="en-US" sz="1800" b="0" i="0" u="none" strike="noStrike" dirty="0">
                <a:solidFill>
                  <a:srgbClr val="000000"/>
                </a:solidFill>
                <a:effectLst/>
                <a:latin typeface="Arial" panose="020B0604020202020204" pitchFamily="34" charset="0"/>
              </a:rPr>
              <a:t> To accurately represent such extreme values, we use a logarithmic scale on the vertical axis. This helps in visualizing both the high inflation rates and the more moderate rates in a way that is easy to interpret. A log scale compresses the large range of values, making it possible to see patterns and trends that would otherwise be obscured.</a:t>
            </a:r>
            <a:endParaRPr lang="en-US" b="0" dirty="0">
              <a:effectLst/>
            </a:endParaRPr>
          </a:p>
          <a:p>
            <a:br>
              <a:rPr lang="en-US" b="0" dirty="0">
                <a:effectLst/>
              </a:rPr>
            </a:b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21</a:t>
            </a:fld>
            <a:endParaRPr lang="en-US"/>
          </a:p>
        </p:txBody>
      </p:sp>
    </p:spTree>
    <p:extLst>
      <p:ext uri="{BB962C8B-B14F-4D97-AF65-F5344CB8AC3E}">
        <p14:creationId xmlns:p14="http://schemas.microsoft.com/office/powerpoint/2010/main" val="3056025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 or special requests?</a:t>
            </a:r>
          </a:p>
        </p:txBody>
      </p:sp>
      <p:sp>
        <p:nvSpPr>
          <p:cNvPr id="4" name="Slide Number Placeholder 3"/>
          <p:cNvSpPr>
            <a:spLocks noGrp="1"/>
          </p:cNvSpPr>
          <p:nvPr>
            <p:ph type="sldNum" sz="quarter" idx="5"/>
          </p:nvPr>
        </p:nvSpPr>
        <p:spPr/>
        <p:txBody>
          <a:bodyPr/>
          <a:lstStyle/>
          <a:p>
            <a:fld id="{C4AAFCCC-0693-46BF-8425-81CACD7D9CCB}" type="slidenum">
              <a:rPr lang="en-US" smtClean="0"/>
              <a:t>22</a:t>
            </a:fld>
            <a:endParaRPr lang="en-US"/>
          </a:p>
        </p:txBody>
      </p:sp>
    </p:spTree>
    <p:extLst>
      <p:ext uri="{BB962C8B-B14F-4D97-AF65-F5344CB8AC3E}">
        <p14:creationId xmlns:p14="http://schemas.microsoft.com/office/powerpoint/2010/main" val="2880531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23</a:t>
            </a:fld>
            <a:endParaRPr lang="en-US"/>
          </a:p>
        </p:txBody>
      </p:sp>
    </p:spTree>
    <p:extLst>
      <p:ext uri="{BB962C8B-B14F-4D97-AF65-F5344CB8AC3E}">
        <p14:creationId xmlns:p14="http://schemas.microsoft.com/office/powerpoint/2010/main" val="3071015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b="0" dirty="0"/>
              <a:t>Wendy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have a short animation showing the dashboard, which I am now going to play and speak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am now doing to handover to Jean who will be presenting the design, define, develop and deploy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Thanks, Jean.</a:t>
            </a:r>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3</a:t>
            </a:fld>
            <a:endParaRPr lang="en-US"/>
          </a:p>
        </p:txBody>
      </p:sp>
    </p:spTree>
    <p:extLst>
      <p:ext uri="{BB962C8B-B14F-4D97-AF65-F5344CB8AC3E}">
        <p14:creationId xmlns:p14="http://schemas.microsoft.com/office/powerpoint/2010/main" val="20458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dirty="0"/>
              <a:t>Jean</a:t>
            </a:r>
          </a:p>
          <a:p>
            <a:endParaRPr lang="en-US" dirty="0"/>
          </a:p>
          <a:p>
            <a:r>
              <a:rPr lang="en-US" dirty="0"/>
              <a:t>We used a fairly routine and simple process:</a:t>
            </a:r>
          </a:p>
          <a:p>
            <a:pPr marL="171450" indent="-171450">
              <a:buFontTx/>
              <a:buChar char="-"/>
            </a:pPr>
            <a:r>
              <a:rPr lang="en-US" dirty="0"/>
              <a:t>We downloaded the data in csv format from Kaggle.com</a:t>
            </a:r>
          </a:p>
          <a:p>
            <a:pPr marL="171450" indent="-171450">
              <a:buFontTx/>
              <a:buChar char="-"/>
            </a:pPr>
            <a:r>
              <a:rPr lang="en-US" dirty="0"/>
              <a:t>We then cleaned the data, doing some simple evaluations in Python</a:t>
            </a:r>
          </a:p>
          <a:p>
            <a:pPr marL="171450" indent="-171450">
              <a:buFontTx/>
              <a:buChar char="-"/>
            </a:pPr>
            <a:r>
              <a:rPr lang="en-US" dirty="0"/>
              <a:t>We then loaded the data into PostgreSQL using </a:t>
            </a:r>
            <a:r>
              <a:rPr lang="en-US" dirty="0" err="1"/>
              <a:t>sql</a:t>
            </a:r>
            <a:r>
              <a:rPr lang="en-US" dirty="0"/>
              <a:t> queries</a:t>
            </a:r>
          </a:p>
          <a:p>
            <a:pPr marL="171450" indent="-171450">
              <a:buFontTx/>
              <a:buChar char="-"/>
            </a:pPr>
            <a:r>
              <a:rPr lang="en-US" dirty="0"/>
              <a:t>I will discuss the database schema on the next slide</a:t>
            </a:r>
          </a:p>
          <a:p>
            <a:pPr marL="171450" indent="-171450">
              <a:buFontTx/>
              <a:buChar char="-"/>
            </a:pPr>
            <a:r>
              <a:rPr lang="en-US" dirty="0"/>
              <a:t>We then exported the data from the database as csv files using Python</a:t>
            </a:r>
          </a:p>
          <a:p>
            <a:pPr marL="171450" indent="-171450">
              <a:buFontTx/>
              <a:buChar char="-"/>
            </a:pPr>
            <a:r>
              <a:rPr lang="en-US" dirty="0"/>
              <a:t>The dashboard development work was done using html and </a:t>
            </a:r>
            <a:r>
              <a:rPr lang="en-US" dirty="0" err="1"/>
              <a:t>javascript</a:t>
            </a:r>
            <a:r>
              <a:rPr lang="en-US" dirty="0"/>
              <a:t> (using the same methodology as the one that we used in class)</a:t>
            </a:r>
          </a:p>
          <a:p>
            <a:pPr marL="171450" indent="-171450">
              <a:buFontTx/>
              <a:buChar char="-"/>
            </a:pPr>
            <a:r>
              <a:rPr lang="en-US" dirty="0"/>
              <a:t>Our mapping was done using </a:t>
            </a:r>
            <a:r>
              <a:rPr lang="en-US" dirty="0" err="1"/>
              <a:t>GeoJSON</a:t>
            </a:r>
            <a:endParaRPr lang="en-US" dirty="0"/>
          </a:p>
          <a:p>
            <a:pPr marL="171450" indent="-171450">
              <a:buFontTx/>
              <a:buChar char="-"/>
            </a:pPr>
            <a:r>
              <a:rPr lang="en-US" dirty="0"/>
              <a:t>The new tool that we used was </a:t>
            </a:r>
            <a:r>
              <a:rPr lang="en-US" dirty="0" err="1"/>
              <a:t>Flourish.studio</a:t>
            </a:r>
            <a:r>
              <a:rPr lang="en-US" dirty="0"/>
              <a:t> – this was used for the race bar chart</a:t>
            </a:r>
          </a:p>
          <a:p>
            <a:pPr marL="171450" indent="-171450">
              <a:buFontTx/>
              <a:buChar char="-"/>
            </a:pPr>
            <a:r>
              <a:rPr lang="en-US" dirty="0"/>
              <a:t>All collaboration was done in </a:t>
            </a:r>
            <a:r>
              <a:rPr lang="en-US" dirty="0" err="1"/>
              <a:t>Github</a:t>
            </a:r>
            <a:r>
              <a:rPr lang="en-US" dirty="0"/>
              <a:t> – we managed our project using </a:t>
            </a:r>
            <a:r>
              <a:rPr lang="en-US" dirty="0" err="1"/>
              <a:t>Github</a:t>
            </a:r>
            <a:r>
              <a:rPr lang="en-US" dirty="0"/>
              <a:t> Projects and we published using </a:t>
            </a:r>
            <a:r>
              <a:rPr lang="en-US" dirty="0" err="1"/>
              <a:t>Github</a:t>
            </a:r>
            <a:r>
              <a:rPr lang="en-US" dirty="0"/>
              <a:t> Pages</a:t>
            </a:r>
          </a:p>
        </p:txBody>
      </p:sp>
      <p:sp>
        <p:nvSpPr>
          <p:cNvPr id="4" name="Slide Number Placeholder 3"/>
          <p:cNvSpPr>
            <a:spLocks noGrp="1"/>
          </p:cNvSpPr>
          <p:nvPr>
            <p:ph type="sldNum" sz="quarter" idx="5"/>
          </p:nvPr>
        </p:nvSpPr>
        <p:spPr/>
        <p:txBody>
          <a:bodyPr/>
          <a:lstStyle/>
          <a:p>
            <a:fld id="{C4AAFCCC-0693-46BF-8425-81CACD7D9CCB}" type="slidenum">
              <a:rPr lang="en-US" smtClean="0"/>
              <a:t>4</a:t>
            </a:fld>
            <a:endParaRPr lang="en-US"/>
          </a:p>
        </p:txBody>
      </p:sp>
    </p:spTree>
    <p:extLst>
      <p:ext uri="{BB962C8B-B14F-4D97-AF65-F5344CB8AC3E}">
        <p14:creationId xmlns:p14="http://schemas.microsoft.com/office/powerpoint/2010/main" val="70151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Presenter: </a:t>
            </a:r>
            <a:r>
              <a:rPr lang="en-US" dirty="0"/>
              <a:t>Jean</a:t>
            </a:r>
          </a:p>
          <a:p>
            <a:endParaRPr lang="en-US" dirty="0"/>
          </a:p>
          <a:p>
            <a:r>
              <a:rPr lang="en-US" dirty="0"/>
              <a:t>This is the database schema</a:t>
            </a:r>
          </a:p>
          <a:p>
            <a:endParaRPr lang="en-US" dirty="0"/>
          </a:p>
          <a:p>
            <a:r>
              <a:rPr lang="en-US" dirty="0"/>
              <a:t>It is important to note that for the dashboard – due to time constraints – we only used the data from the inflation. This leaves a lot of opportunity to enhance functionality of the dashboard in the future.</a:t>
            </a:r>
          </a:p>
          <a:p>
            <a:endParaRPr lang="en-US" dirty="0"/>
          </a:p>
          <a:p>
            <a:r>
              <a:rPr lang="en-US" dirty="0"/>
              <a:t>In terms of the data, we used inflation data from 196 countries spanning the years 1980 to 2024. There are over 8000 records in our database.</a:t>
            </a:r>
          </a:p>
        </p:txBody>
      </p:sp>
      <p:sp>
        <p:nvSpPr>
          <p:cNvPr id="4" name="Slide Number Placeholder 3"/>
          <p:cNvSpPr>
            <a:spLocks noGrp="1"/>
          </p:cNvSpPr>
          <p:nvPr>
            <p:ph type="sldNum" sz="quarter" idx="5"/>
          </p:nvPr>
        </p:nvSpPr>
        <p:spPr/>
        <p:txBody>
          <a:bodyPr/>
          <a:lstStyle/>
          <a:p>
            <a:fld id="{C4AAFCCC-0693-46BF-8425-81CACD7D9CCB}" type="slidenum">
              <a:rPr lang="en-US" smtClean="0"/>
              <a:t>5</a:t>
            </a:fld>
            <a:endParaRPr lang="en-US"/>
          </a:p>
        </p:txBody>
      </p:sp>
    </p:spTree>
    <p:extLst>
      <p:ext uri="{BB962C8B-B14F-4D97-AF65-F5344CB8AC3E}">
        <p14:creationId xmlns:p14="http://schemas.microsoft.com/office/powerpoint/2010/main" val="274806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Presenter: </a:t>
            </a:r>
            <a:r>
              <a:rPr lang="en-US" dirty="0"/>
              <a:t>Jean</a:t>
            </a:r>
          </a:p>
          <a:p>
            <a:endParaRPr lang="en-US" dirty="0"/>
          </a:p>
          <a:p>
            <a:r>
              <a:rPr lang="en-US" dirty="0"/>
              <a:t>I am now going to handover to Uma to speak about India’s inflation </a:t>
            </a:r>
            <a:r>
              <a:rPr lang="en-US" dirty="0" err="1"/>
              <a:t>jpourney</a:t>
            </a:r>
            <a:r>
              <a:rPr lang="en-US" dirty="0"/>
              <a:t> – Uma, take it away!</a:t>
            </a:r>
          </a:p>
        </p:txBody>
      </p:sp>
      <p:sp>
        <p:nvSpPr>
          <p:cNvPr id="4" name="Slide Number Placeholder 3"/>
          <p:cNvSpPr>
            <a:spLocks noGrp="1"/>
          </p:cNvSpPr>
          <p:nvPr>
            <p:ph type="sldNum" sz="quarter" idx="5"/>
          </p:nvPr>
        </p:nvSpPr>
        <p:spPr/>
        <p:txBody>
          <a:bodyPr/>
          <a:lstStyle/>
          <a:p>
            <a:fld id="{C4AAFCCC-0693-46BF-8425-81CACD7D9CCB}" type="slidenum">
              <a:rPr lang="en-US" smtClean="0"/>
              <a:t>6</a:t>
            </a:fld>
            <a:endParaRPr lang="en-US"/>
          </a:p>
        </p:txBody>
      </p:sp>
    </p:spTree>
    <p:extLst>
      <p:ext uri="{BB962C8B-B14F-4D97-AF65-F5344CB8AC3E}">
        <p14:creationId xmlns:p14="http://schemas.microsoft.com/office/powerpoint/2010/main" val="2786023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Uma</a:t>
            </a:r>
          </a:p>
          <a:p>
            <a:pPr rtl="0">
              <a:spcBef>
                <a:spcPts val="1200"/>
              </a:spcBef>
              <a:spcAft>
                <a:spcPts val="1200"/>
              </a:spcAft>
            </a:pPr>
            <a:endParaRPr lang="en-US" b="0" dirty="0">
              <a:effectLst/>
            </a:endParaRPr>
          </a:p>
          <a:p>
            <a:pPr rtl="0">
              <a:spcBef>
                <a:spcPts val="1200"/>
              </a:spcBef>
              <a:spcAft>
                <a:spcPts val="1200"/>
              </a:spcAft>
            </a:pPr>
            <a:r>
              <a:rPr lang="en-US" sz="1200" b="0" i="0" u="none" strike="noStrike" dirty="0">
                <a:solidFill>
                  <a:srgbClr val="000000"/>
                </a:solidFill>
                <a:effectLst/>
                <a:latin typeface="Arial" panose="020B0604020202020204" pitchFamily="34" charset="0"/>
              </a:rPr>
              <a:t>India, located in South Asia, is known for its diverse culture and rich natural resources.</a:t>
            </a:r>
          </a:p>
          <a:p>
            <a:pPr rtl="0">
              <a:spcBef>
                <a:spcPts val="1200"/>
              </a:spcBef>
              <a:spcAft>
                <a:spcPts val="1200"/>
              </a:spcAft>
            </a:pPr>
            <a:endParaRPr lang="en-US" sz="1200" b="0" i="0" u="none" strike="noStrike" dirty="0">
              <a:solidFill>
                <a:srgbClr val="000000"/>
              </a:solidFill>
              <a:effectLst/>
              <a:latin typeface="Arial" panose="020B0604020202020204" pitchFamily="34" charset="0"/>
            </a:endParaRPr>
          </a:p>
          <a:p>
            <a:pPr rtl="0">
              <a:spcBef>
                <a:spcPts val="1200"/>
              </a:spcBef>
              <a:spcAft>
                <a:spcPts val="1200"/>
              </a:spcAft>
            </a:pPr>
            <a:r>
              <a:rPr lang="en-US" sz="1200" b="0" i="0" u="none" strike="noStrike" dirty="0">
                <a:solidFill>
                  <a:srgbClr val="000000"/>
                </a:solidFill>
                <a:effectLst/>
                <a:latin typeface="Arial" panose="020B0604020202020204" pitchFamily="34" charset="0"/>
              </a:rPr>
              <a:t>Since gaining independence in 1947, India's economy has evolved significantly. </a:t>
            </a:r>
          </a:p>
          <a:p>
            <a:pPr rtl="0">
              <a:spcBef>
                <a:spcPts val="1200"/>
              </a:spcBef>
              <a:spcAft>
                <a:spcPts val="1200"/>
              </a:spcAft>
            </a:pPr>
            <a:endParaRPr lang="en-US" sz="1200" b="0" i="0" u="none" strike="noStrike" dirty="0">
              <a:solidFill>
                <a:srgbClr val="000000"/>
              </a:solidFill>
              <a:effectLst/>
              <a:latin typeface="Arial" panose="020B0604020202020204" pitchFamily="34" charset="0"/>
            </a:endParaRPr>
          </a:p>
          <a:p>
            <a:pPr rtl="0">
              <a:spcBef>
                <a:spcPts val="1200"/>
              </a:spcBef>
              <a:spcAft>
                <a:spcPts val="1200"/>
              </a:spcAft>
            </a:pPr>
            <a:r>
              <a:rPr lang="en-US" sz="1200" b="0" i="0" u="none" strike="noStrike" dirty="0">
                <a:solidFill>
                  <a:srgbClr val="000000"/>
                </a:solidFill>
                <a:effectLst/>
                <a:latin typeface="Arial" panose="020B0604020202020204" pitchFamily="34" charset="0"/>
              </a:rPr>
              <a:t>It shifted from being mostly agriculture-based to focusing on industry and services.</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7</a:t>
            </a:fld>
            <a:endParaRPr lang="en-US"/>
          </a:p>
        </p:txBody>
      </p:sp>
    </p:spTree>
    <p:extLst>
      <p:ext uri="{BB962C8B-B14F-4D97-AF65-F5344CB8AC3E}">
        <p14:creationId xmlns:p14="http://schemas.microsoft.com/office/powerpoint/2010/main" val="3985386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Presenter: </a:t>
            </a:r>
            <a:r>
              <a:rPr lang="en-US" sz="1800" b="0" i="0" u="none" strike="noStrike" dirty="0">
                <a:solidFill>
                  <a:srgbClr val="000000"/>
                </a:solidFill>
                <a:effectLst/>
                <a:latin typeface="Arial" panose="020B0604020202020204" pitchFamily="34" charset="0"/>
              </a:rPr>
              <a:t>Uma</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During the 1980s, India experienced fluctuating inflation rates, influenced by global oil price shocks and domestic economic policies</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Inflation surged during the early part of the decade, peaking at over 11% in 1981, but moderated towards the latter half, averaging around 8% by the end of the 1980s due to fiscal reforms and stabilization efforts.</a:t>
            </a:r>
            <a:endParaRPr lang="en-US" sz="2800" b="0" dirty="0">
              <a:effectLst/>
            </a:endParaRPr>
          </a:p>
          <a:p>
            <a:br>
              <a:rPr lang="en-US" sz="2800" dirty="0"/>
            </a:br>
            <a:br>
              <a:rPr lang="en-US" dirty="0"/>
            </a:b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8</a:t>
            </a:fld>
            <a:endParaRPr lang="en-US"/>
          </a:p>
        </p:txBody>
      </p:sp>
    </p:spTree>
    <p:extLst>
      <p:ext uri="{BB962C8B-B14F-4D97-AF65-F5344CB8AC3E}">
        <p14:creationId xmlns:p14="http://schemas.microsoft.com/office/powerpoint/2010/main" val="345582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Presenter: </a:t>
            </a:r>
            <a:r>
              <a:rPr lang="en-US" sz="1200" b="0" i="0" u="none" strike="noStrike" dirty="0">
                <a:solidFill>
                  <a:srgbClr val="000000"/>
                </a:solidFill>
                <a:effectLst/>
                <a:latin typeface="Arial" panose="020B0604020202020204" pitchFamily="34" charset="0"/>
              </a:rPr>
              <a:t>Uma</a:t>
            </a: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In the 1990s, India's inflation initially went up after economic reforms like deregulation, lower tariffs, and inviting foreign investment. As the decade progressed, inflation slowed down because the economy adjusted to these changes and the government managed money more carefully.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4AAFCCC-0693-46BF-8425-81CACD7D9CCB}" type="slidenum">
              <a:rPr lang="en-US" smtClean="0"/>
              <a:t>9</a:t>
            </a:fld>
            <a:endParaRPr lang="en-US"/>
          </a:p>
        </p:txBody>
      </p:sp>
    </p:spTree>
    <p:extLst>
      <p:ext uri="{BB962C8B-B14F-4D97-AF65-F5344CB8AC3E}">
        <p14:creationId xmlns:p14="http://schemas.microsoft.com/office/powerpoint/2010/main" val="99709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76C3-4A4B-F0A2-B4B2-277AE44699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438FDE-AC1B-8814-9423-10934E433A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276BDE-5B91-CCDA-688F-9CCBEE697A0E}"/>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5" name="Footer Placeholder 4">
            <a:extLst>
              <a:ext uri="{FF2B5EF4-FFF2-40B4-BE49-F238E27FC236}">
                <a16:creationId xmlns:a16="http://schemas.microsoft.com/office/drawing/2014/main" id="{1B47AE18-13A4-5D07-2334-9BA4E6FCC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836A4-FD25-9620-8A83-532BCF1580DF}"/>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3435664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5AE4-F856-E345-0C22-C8FD4D6851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74A93-5218-6D36-8A28-2C7C685A54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8E9FCC-EBD8-A6AD-B3D5-0F750400F56E}"/>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5" name="Footer Placeholder 4">
            <a:extLst>
              <a:ext uri="{FF2B5EF4-FFF2-40B4-BE49-F238E27FC236}">
                <a16:creationId xmlns:a16="http://schemas.microsoft.com/office/drawing/2014/main" id="{F73C0138-D1ED-F1A4-549C-75A9D7E26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94C1F-FA1B-064B-0689-7CB7E9250AB5}"/>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72492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CDB70C-C46A-4F0B-CD88-9F0191E690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D6A2B5-1785-5318-0DE4-3A5B2BA00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76088-CDB9-2143-E751-AB9BDF021830}"/>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5" name="Footer Placeholder 4">
            <a:extLst>
              <a:ext uri="{FF2B5EF4-FFF2-40B4-BE49-F238E27FC236}">
                <a16:creationId xmlns:a16="http://schemas.microsoft.com/office/drawing/2014/main" id="{2CA674B6-7E0A-E3B0-38F5-1034A4431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FDFB1-0EAD-5D01-33CF-F5CC0F6C93AA}"/>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94073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3B7B0B0-2AD9-766E-223A-F57DBBA78CFF}"/>
              </a:ext>
            </a:extLst>
          </p:cNvPr>
          <p:cNvGraphicFramePr>
            <a:graphicFrameLocks noChangeAspect="1"/>
          </p:cNvGraphicFramePr>
          <p:nvPr userDrawn="1">
            <p:custDataLst>
              <p:tags r:id="rId1"/>
            </p:custDataLst>
            <p:extLst>
              <p:ext uri="{D42A27DB-BD31-4B8C-83A1-F6EECF244321}">
                <p14:modId xmlns:p14="http://schemas.microsoft.com/office/powerpoint/2010/main" val="2330341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2" imgH="392" progId="TCLayout.ActiveDocument.1">
                  <p:embed/>
                </p:oleObj>
              </mc:Choice>
              <mc:Fallback>
                <p:oleObj name="think-cell Slide" r:id="rId3" imgW="392" imgH="39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67238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A16D-39CF-748A-CB2A-872157C48F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335D20-D0C5-2CC3-3F44-070560D270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B97F0F-622D-F806-BE01-E19BBB7AA7CD}"/>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5" name="Footer Placeholder 4">
            <a:extLst>
              <a:ext uri="{FF2B5EF4-FFF2-40B4-BE49-F238E27FC236}">
                <a16:creationId xmlns:a16="http://schemas.microsoft.com/office/drawing/2014/main" id="{141FCF3E-6451-0972-0395-2B3D056CA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D036C-F09B-C7C9-BD5F-D1E2B734E91B}"/>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97932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EE3B-2DDD-3C5C-6271-BC590070B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4AF9B-6B24-A823-7531-15EE7648F2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54AE04-7C9F-982E-5F29-53FF87CF59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84A16E-1C0F-6343-008E-BA1A1AA5A85D}"/>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6" name="Footer Placeholder 5">
            <a:extLst>
              <a:ext uri="{FF2B5EF4-FFF2-40B4-BE49-F238E27FC236}">
                <a16:creationId xmlns:a16="http://schemas.microsoft.com/office/drawing/2014/main" id="{6110A872-5AA1-FDEC-4A3E-8C3722F02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9E136-B6BE-8895-FB22-CC6803738322}"/>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06623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5A55-B1EA-ED85-75FA-950CD0A41D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A9130F-137C-B3A3-A58A-37C7F009A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E20F47-2ED4-6708-DCC0-F6F26C886F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DB489F-166B-436F-91B5-BC8EF2F60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D1F3D7-6CC8-1B84-3896-5EA06BF99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414A15-3C06-D41A-9818-C85EFAD75E4A}"/>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8" name="Footer Placeholder 7">
            <a:extLst>
              <a:ext uri="{FF2B5EF4-FFF2-40B4-BE49-F238E27FC236}">
                <a16:creationId xmlns:a16="http://schemas.microsoft.com/office/drawing/2014/main" id="{81A34BB6-197F-B6A0-72A0-44B916005F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990A1A-E7D7-134E-4083-B43E37C09149}"/>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3325369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221D-8C17-A19A-9482-74B6D0B1DA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F84628-E8A2-A2B2-4C44-43DC7C9115D8}"/>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4" name="Footer Placeholder 3">
            <a:extLst>
              <a:ext uri="{FF2B5EF4-FFF2-40B4-BE49-F238E27FC236}">
                <a16:creationId xmlns:a16="http://schemas.microsoft.com/office/drawing/2014/main" id="{8CD5D43D-25F9-CAB3-C22C-8EAD14039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677D9F-A279-F087-808A-CE6E9DA0C22D}"/>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233384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250D3-839C-DF58-C802-F29C1575E98F}"/>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3" name="Footer Placeholder 2">
            <a:extLst>
              <a:ext uri="{FF2B5EF4-FFF2-40B4-BE49-F238E27FC236}">
                <a16:creationId xmlns:a16="http://schemas.microsoft.com/office/drawing/2014/main" id="{BD5FE31F-D521-E4A6-BBB1-2D6423B3B4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868752-EC97-3107-9F35-AD2EDAAA9FE1}"/>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27103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A2D1-AC2C-A707-2A27-159893C7F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12ED3A-FC13-6106-C1E4-127CBFCBE1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DBFCF8-C3CB-8334-6B64-D47BC7237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E9024-AF9A-1338-48F4-108BE91F00B5}"/>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6" name="Footer Placeholder 5">
            <a:extLst>
              <a:ext uri="{FF2B5EF4-FFF2-40B4-BE49-F238E27FC236}">
                <a16:creationId xmlns:a16="http://schemas.microsoft.com/office/drawing/2014/main" id="{16B70713-0A1B-134C-E75D-C4FC1E9F7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A97217-4381-DD8D-6E5F-7EE71B231287}"/>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915428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DE0EA-7A4B-7620-E13E-0106A28EB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1B1D8-8068-8682-47B7-E837EF60F5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984D4F-B9F6-DE90-39E8-B072FBACB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CF8D4-F546-4A62-F125-5AF44834F014}"/>
              </a:ext>
            </a:extLst>
          </p:cNvPr>
          <p:cNvSpPr>
            <a:spLocks noGrp="1"/>
          </p:cNvSpPr>
          <p:nvPr>
            <p:ph type="dt" sz="half" idx="10"/>
          </p:nvPr>
        </p:nvSpPr>
        <p:spPr/>
        <p:txBody>
          <a:bodyPr/>
          <a:lstStyle/>
          <a:p>
            <a:fld id="{5637DA6C-DCEA-41B9-90BF-9890E28A91BB}" type="datetimeFigureOut">
              <a:rPr lang="en-US" smtClean="0"/>
              <a:t>7/10/2024</a:t>
            </a:fld>
            <a:endParaRPr lang="en-US"/>
          </a:p>
        </p:txBody>
      </p:sp>
      <p:sp>
        <p:nvSpPr>
          <p:cNvPr id="6" name="Footer Placeholder 5">
            <a:extLst>
              <a:ext uri="{FF2B5EF4-FFF2-40B4-BE49-F238E27FC236}">
                <a16:creationId xmlns:a16="http://schemas.microsoft.com/office/drawing/2014/main" id="{8BF04657-B9F1-1DE7-6146-D040CD2EF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CF1847-67A1-EA32-956B-5C87EA98872B}"/>
              </a:ext>
            </a:extLst>
          </p:cNvPr>
          <p:cNvSpPr>
            <a:spLocks noGrp="1"/>
          </p:cNvSpPr>
          <p:nvPr>
            <p:ph type="sldNum" sz="quarter" idx="12"/>
          </p:nvPr>
        </p:nvSpPr>
        <p:spPr/>
        <p:txBody>
          <a:bodyPr/>
          <a:lstStyle/>
          <a:p>
            <a:fld id="{D0DBCE37-2223-45FE-9B45-243B3156C97D}" type="slidenum">
              <a:rPr lang="en-US" smtClean="0"/>
              <a:t>‹#›</a:t>
            </a:fld>
            <a:endParaRPr lang="en-US"/>
          </a:p>
        </p:txBody>
      </p:sp>
    </p:spTree>
    <p:extLst>
      <p:ext uri="{BB962C8B-B14F-4D97-AF65-F5344CB8AC3E}">
        <p14:creationId xmlns:p14="http://schemas.microsoft.com/office/powerpoint/2010/main" val="175125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67DA26A-BA9F-38EB-30DE-1276C2F4D12C}"/>
              </a:ext>
            </a:extLst>
          </p:cNvPr>
          <p:cNvGraphicFramePr>
            <a:graphicFrameLocks noChangeAspect="1"/>
          </p:cNvGraphicFramePr>
          <p:nvPr userDrawn="1">
            <p:custDataLst>
              <p:tags r:id="rId13"/>
            </p:custDataLst>
            <p:extLst>
              <p:ext uri="{D42A27DB-BD31-4B8C-83A1-F6EECF244321}">
                <p14:modId xmlns:p14="http://schemas.microsoft.com/office/powerpoint/2010/main" val="3493097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92" imgH="392" progId="TCLayout.ActiveDocument.1">
                  <p:embed/>
                </p:oleObj>
              </mc:Choice>
              <mc:Fallback>
                <p:oleObj name="think-cell Slide" r:id="rId14" imgW="392" imgH="392" progId="TCLayout.ActiveDocument.1">
                  <p:embed/>
                  <p:pic>
                    <p:nvPicPr>
                      <p:cNvPr id="0" name=""/>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397ACED-B93B-6590-9ADF-5D9E55B52E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84FD0B-F48C-3304-B88A-E62745DCDA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710B1-F3D5-1D85-C17A-6A25D6BA74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37DA6C-DCEA-41B9-90BF-9890E28A91BB}" type="datetimeFigureOut">
              <a:rPr lang="en-US" smtClean="0"/>
              <a:t>7/10/2024</a:t>
            </a:fld>
            <a:endParaRPr lang="en-US"/>
          </a:p>
        </p:txBody>
      </p:sp>
      <p:sp>
        <p:nvSpPr>
          <p:cNvPr id="5" name="Footer Placeholder 4">
            <a:extLst>
              <a:ext uri="{FF2B5EF4-FFF2-40B4-BE49-F238E27FC236}">
                <a16:creationId xmlns:a16="http://schemas.microsoft.com/office/drawing/2014/main" id="{7160E141-4F30-35E9-F9F9-05D7E95330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AEA4E3B-DCA9-AD87-8CFC-1F6599601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DBCE37-2223-45FE-9B45-243B3156C97D}" type="slidenum">
              <a:rPr lang="en-US" smtClean="0"/>
              <a:t>‹#›</a:t>
            </a:fld>
            <a:endParaRPr lang="en-US"/>
          </a:p>
        </p:txBody>
      </p:sp>
      <p:sp>
        <p:nvSpPr>
          <p:cNvPr id="10" name="TextBox 9">
            <a:extLst>
              <a:ext uri="{FF2B5EF4-FFF2-40B4-BE49-F238E27FC236}">
                <a16:creationId xmlns:a16="http://schemas.microsoft.com/office/drawing/2014/main" id="{B5C8C57F-35AB-D0E1-AFA5-4DAA791DC4DE}"/>
              </a:ext>
            </a:extLst>
          </p:cNvPr>
          <p:cNvSpPr txBox="1"/>
          <p:nvPr userDrawn="1">
            <p:extLst>
              <p:ext uri="{1162E1C5-73C7-4A58-AE30-91384D911F3F}">
                <p184:classification xmlns:p184="http://schemas.microsoft.com/office/powerpoint/2018/4/main" val="hdr"/>
              </p:ext>
            </p:extLst>
          </p:nvPr>
        </p:nvSpPr>
        <p:spPr>
          <a:xfrm>
            <a:off x="11612563" y="63500"/>
            <a:ext cx="544512"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[OFFICIAL]</a:t>
            </a:r>
          </a:p>
        </p:txBody>
      </p:sp>
    </p:spTree>
    <p:extLst>
      <p:ext uri="{BB962C8B-B14F-4D97-AF65-F5344CB8AC3E}">
        <p14:creationId xmlns:p14="http://schemas.microsoft.com/office/powerpoint/2010/main" val="3699277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1.emf"/><Relationship Id="rId10" Type="http://schemas.openxmlformats.org/officeDocument/2006/relationships/image" Target="../media/image24.png"/><Relationship Id="rId4" Type="http://schemas.openxmlformats.org/officeDocument/2006/relationships/oleObject" Target="../embeddings/oleObject12.bin"/><Relationship Id="rId9"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notesSlide" Target="../notesSlides/notesSlide11.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3.bin"/><Relationship Id="rId9"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notesSlide" Target="../notesSlides/notesSlide12.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4.bin"/><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notesSlide" Target="../notesSlides/notesSlide15.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notesSlide" Target="../notesSlides/notesSlide16.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17.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19.bin"/><Relationship Id="rId9"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notesSlide" Target="../notesSlides/notesSlide18.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20.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1.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9.png"/><Relationship Id="rId5" Type="http://schemas.openxmlformats.org/officeDocument/2006/relationships/image" Target="../media/image1.emf"/><Relationship Id="rId10" Type="http://schemas.openxmlformats.org/officeDocument/2006/relationships/image" Target="../media/image43.png"/><Relationship Id="rId4" Type="http://schemas.openxmlformats.org/officeDocument/2006/relationships/oleObject" Target="../embeddings/oleObject23.bin"/><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mp4"/><Relationship Id="rId7" Type="http://schemas.openxmlformats.org/officeDocument/2006/relationships/image" Target="../media/image1.emf"/><Relationship Id="rId2" Type="http://schemas.openxmlformats.org/officeDocument/2006/relationships/video" Target="NULL" TargetMode="External"/><Relationship Id="rId1" Type="http://schemas.openxmlformats.org/officeDocument/2006/relationships/tags" Target="../tags/tag6.xml"/><Relationship Id="rId6" Type="http://schemas.openxmlformats.org/officeDocument/2006/relationships/oleObject" Target="../embeddings/oleObject5.bin"/><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1.emf"/><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1.bin"/><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594EF44-A094-9843-288B-BCE25CBA3F0B}"/>
              </a:ext>
            </a:extLst>
          </p:cNvPr>
          <p:cNvGraphicFramePr>
            <a:graphicFrameLocks noChangeAspect="1"/>
          </p:cNvGraphicFramePr>
          <p:nvPr>
            <p:custDataLst>
              <p:tags r:id="rId1"/>
            </p:custDataLst>
            <p:extLst>
              <p:ext uri="{D42A27DB-BD31-4B8C-83A1-F6EECF244321}">
                <p14:modId xmlns:p14="http://schemas.microsoft.com/office/powerpoint/2010/main" val="75333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0D62629D-2B83-2864-1543-5A32F4E925D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35" r="1240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225BBB-358A-C62F-059B-F97FAC6B1E48}"/>
              </a:ext>
            </a:extLst>
          </p:cNvPr>
          <p:cNvSpPr txBox="1"/>
          <p:nvPr/>
        </p:nvSpPr>
        <p:spPr>
          <a:xfrm>
            <a:off x="116113" y="0"/>
            <a:ext cx="11840025" cy="2308324"/>
          </a:xfrm>
          <a:prstGeom prst="rect">
            <a:avLst/>
          </a:prstGeom>
          <a:solidFill>
            <a:srgbClr val="291B14">
              <a:alpha val="35000"/>
            </a:srgbClr>
          </a:solidFill>
          <a:effectLst>
            <a:outerShdw blurRad="279400" dist="254000" dir="2700000" sx="101000" sy="101000" algn="tl" rotWithShape="0">
              <a:srgbClr val="22180E"/>
            </a:outerShdw>
            <a:softEdge rad="292100"/>
          </a:effectLst>
        </p:spPr>
        <p:txBody>
          <a:bodyPr wrap="square">
            <a:spAutoFit/>
          </a:bodyPr>
          <a:lstStyle/>
          <a:p>
            <a:pPr rtl="0">
              <a:spcBef>
                <a:spcPts val="0"/>
              </a:spcBef>
              <a:spcAft>
                <a:spcPts val="0"/>
              </a:spcAft>
            </a:pPr>
            <a:r>
              <a:rPr lang="en-US" sz="7200" b="1" i="0" u="none" strike="noStrike" dirty="0">
                <a:solidFill>
                  <a:schemeClr val="bg1"/>
                </a:solidFill>
                <a:effectLst/>
                <a:latin typeface="Lato" panose="020F0502020204030203" pitchFamily="34" charset="0"/>
              </a:rPr>
              <a:t>GLOBAL INFLATION ANALYSIS</a:t>
            </a:r>
            <a:r>
              <a:rPr lang="en-US" sz="7200" b="1" dirty="0">
                <a:solidFill>
                  <a:schemeClr val="bg1"/>
                </a:solidFill>
                <a:latin typeface="Lato" panose="020F0502020204030203" pitchFamily="34" charset="0"/>
              </a:rPr>
              <a:t> </a:t>
            </a:r>
            <a:r>
              <a:rPr lang="en-US" sz="7200" b="1" i="0" u="none" strike="noStrike" dirty="0">
                <a:solidFill>
                  <a:schemeClr val="bg1"/>
                </a:solidFill>
                <a:effectLst/>
                <a:latin typeface="Lato" panose="020F0502020204030203" pitchFamily="34" charset="0"/>
              </a:rPr>
              <a:t>DASHBOARD</a:t>
            </a:r>
            <a:endParaRPr lang="en-US" sz="7200" b="0" dirty="0">
              <a:solidFill>
                <a:schemeClr val="bg1"/>
              </a:solidFill>
              <a:effectLst/>
            </a:endParaRPr>
          </a:p>
        </p:txBody>
      </p:sp>
      <p:sp>
        <p:nvSpPr>
          <p:cNvPr id="9" name="TextBox 8">
            <a:extLst>
              <a:ext uri="{FF2B5EF4-FFF2-40B4-BE49-F238E27FC236}">
                <a16:creationId xmlns:a16="http://schemas.microsoft.com/office/drawing/2014/main" id="{445B3101-07A9-2B0B-E739-5A100297DF32}"/>
              </a:ext>
            </a:extLst>
          </p:cNvPr>
          <p:cNvSpPr txBox="1"/>
          <p:nvPr/>
        </p:nvSpPr>
        <p:spPr>
          <a:xfrm>
            <a:off x="6473368" y="4108498"/>
            <a:ext cx="5482770" cy="2554545"/>
          </a:xfrm>
          <a:prstGeom prst="rect">
            <a:avLst/>
          </a:prstGeom>
          <a:solidFill>
            <a:srgbClr val="534A26">
              <a:alpha val="49000"/>
            </a:srgbClr>
          </a:solidFill>
          <a:effectLst>
            <a:outerShdw blurRad="647700" dist="279400" dir="2700000" algn="tl" rotWithShape="0">
              <a:srgbClr val="49442D"/>
            </a:outerShdw>
            <a:softEdge rad="190500"/>
          </a:effectLst>
        </p:spPr>
        <p:txBody>
          <a:bodyPr wrap="square">
            <a:spAutoFit/>
          </a:bodyPr>
          <a:lstStyle/>
          <a:p>
            <a:pPr algn="r" rtl="0">
              <a:spcBef>
                <a:spcPts val="0"/>
              </a:spcBef>
              <a:spcAft>
                <a:spcPts val="0"/>
              </a:spcAft>
            </a:pPr>
            <a:endParaRPr lang="en-US" sz="3200" b="0" i="0" u="none" strike="noStrike" dirty="0">
              <a:solidFill>
                <a:schemeClr val="bg1"/>
              </a:solidFill>
              <a:effectLst/>
              <a:latin typeface="Lato" panose="020F0502020204030203" pitchFamily="34" charset="0"/>
            </a:endParaRPr>
          </a:p>
          <a:p>
            <a:pPr algn="r" rtl="0">
              <a:spcBef>
                <a:spcPts val="0"/>
              </a:spcBef>
              <a:spcAft>
                <a:spcPts val="0"/>
              </a:spcAft>
            </a:pPr>
            <a:r>
              <a:rPr lang="en-US" sz="3200" b="0" i="0" u="none" strike="noStrike" dirty="0">
                <a:solidFill>
                  <a:schemeClr val="bg1"/>
                </a:solidFill>
                <a:effectLst/>
                <a:latin typeface="Lato" panose="020F0502020204030203" pitchFamily="34" charset="0"/>
              </a:rPr>
              <a:t>Uma Selvaraj - </a:t>
            </a:r>
            <a:r>
              <a:rPr lang="en-US" sz="3200" b="1" i="0" u="none" strike="noStrike" dirty="0">
                <a:solidFill>
                  <a:schemeClr val="bg1"/>
                </a:solidFill>
                <a:effectLst/>
                <a:latin typeface="Lato" panose="020F0502020204030203" pitchFamily="34" charset="0"/>
              </a:rPr>
              <a:t>Team Lead</a:t>
            </a:r>
            <a:endParaRPr lang="en-US" sz="3200" b="0" dirty="0">
              <a:solidFill>
                <a:schemeClr val="bg1"/>
              </a:solidFill>
              <a:effectLst/>
            </a:endParaRPr>
          </a:p>
          <a:p>
            <a:pPr algn="r" rtl="0">
              <a:spcBef>
                <a:spcPts val="0"/>
              </a:spcBef>
              <a:spcAft>
                <a:spcPts val="0"/>
              </a:spcAft>
            </a:pPr>
            <a:r>
              <a:rPr lang="en-US" sz="3200" b="0" i="0" u="none" strike="noStrike" dirty="0">
                <a:solidFill>
                  <a:schemeClr val="bg1"/>
                </a:solidFill>
                <a:effectLst/>
                <a:latin typeface="Lato" panose="020F0502020204030203" pitchFamily="34" charset="0"/>
              </a:rPr>
              <a:t>Zejing Liang (Jean)</a:t>
            </a:r>
            <a:endParaRPr lang="en-US" sz="3200" b="0" dirty="0">
              <a:solidFill>
                <a:schemeClr val="bg1"/>
              </a:solidFill>
              <a:effectLst/>
            </a:endParaRPr>
          </a:p>
          <a:p>
            <a:pPr algn="r" rtl="0">
              <a:spcBef>
                <a:spcPts val="0"/>
              </a:spcBef>
              <a:spcAft>
                <a:spcPts val="0"/>
              </a:spcAft>
            </a:pPr>
            <a:r>
              <a:rPr lang="en-US" sz="3200" b="0" i="0" u="none" strike="noStrike" dirty="0">
                <a:solidFill>
                  <a:schemeClr val="bg1"/>
                </a:solidFill>
                <a:effectLst/>
                <a:latin typeface="Lato" panose="020F0502020204030203" pitchFamily="34" charset="0"/>
              </a:rPr>
              <a:t>Bailey Strauch</a:t>
            </a:r>
            <a:endParaRPr lang="en-US" sz="3200" b="0" dirty="0">
              <a:solidFill>
                <a:schemeClr val="bg1"/>
              </a:solidFill>
              <a:effectLst/>
            </a:endParaRPr>
          </a:p>
          <a:p>
            <a:pPr algn="r" rtl="0">
              <a:spcBef>
                <a:spcPts val="0"/>
              </a:spcBef>
              <a:spcAft>
                <a:spcPts val="0"/>
              </a:spcAft>
            </a:pPr>
            <a:r>
              <a:rPr lang="en-US" sz="3200" b="0" i="0" u="none" strike="noStrike" dirty="0">
                <a:solidFill>
                  <a:schemeClr val="bg1"/>
                </a:solidFill>
                <a:effectLst/>
                <a:latin typeface="Lato" panose="020F0502020204030203" pitchFamily="34" charset="0"/>
              </a:rPr>
              <a:t>Wendy Ware</a:t>
            </a:r>
            <a:endParaRPr lang="en-US" sz="3200" b="0" dirty="0">
              <a:solidFill>
                <a:schemeClr val="bg1"/>
              </a:solidFill>
              <a:effectLst/>
            </a:endParaRPr>
          </a:p>
        </p:txBody>
      </p:sp>
    </p:spTree>
    <p:extLst>
      <p:ext uri="{BB962C8B-B14F-4D97-AF65-F5344CB8AC3E}">
        <p14:creationId xmlns:p14="http://schemas.microsoft.com/office/powerpoint/2010/main" val="3336041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0F927AF-0C70-ED11-CE19-0D0B9E569A14}"/>
              </a:ext>
            </a:extLst>
          </p:cNvPr>
          <p:cNvGrpSpPr/>
          <p:nvPr/>
        </p:nvGrpSpPr>
        <p:grpSpPr>
          <a:xfrm>
            <a:off x="4033737" y="1249428"/>
            <a:ext cx="1837623" cy="4618264"/>
            <a:chOff x="894002" y="1283970"/>
            <a:chExt cx="1837623" cy="4618264"/>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1C01905D-3677-F0D6-391B-7B1C4CFDEE83}"/>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4BFF66-DCF2-C705-6A2B-B31CA1678D33}"/>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2000s</a:t>
              </a:r>
            </a:p>
          </p:txBody>
        </p:sp>
      </p:grpSp>
      <p:grpSp>
        <p:nvGrpSpPr>
          <p:cNvPr id="11" name="Group 10">
            <a:extLst>
              <a:ext uri="{FF2B5EF4-FFF2-40B4-BE49-F238E27FC236}">
                <a16:creationId xmlns:a16="http://schemas.microsoft.com/office/drawing/2014/main" id="{8453675B-0493-7525-1DCB-54BC9D5DD1C3}"/>
              </a:ext>
            </a:extLst>
          </p:cNvPr>
          <p:cNvGrpSpPr/>
          <p:nvPr/>
        </p:nvGrpSpPr>
        <p:grpSpPr>
          <a:xfrm>
            <a:off x="8158264" y="1242"/>
            <a:ext cx="4083836" cy="4305044"/>
            <a:chOff x="8158264" y="1242"/>
            <a:chExt cx="4083836" cy="4305044"/>
          </a:xfrm>
          <a:effectLst>
            <a:outerShdw blurRad="50800" dist="38100" dir="2700000" algn="tl" rotWithShape="0">
              <a:prstClr val="black">
                <a:alpha val="40000"/>
              </a:prstClr>
            </a:outerShdw>
          </a:effectLst>
        </p:grpSpPr>
        <p:pic>
          <p:nvPicPr>
            <p:cNvPr id="11266" name="Picture 2">
              <a:extLst>
                <a:ext uri="{FF2B5EF4-FFF2-40B4-BE49-F238E27FC236}">
                  <a16:creationId xmlns:a16="http://schemas.microsoft.com/office/drawing/2014/main" id="{F11EFFC0-7A85-4D2A-533D-4015E04911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8264" y="1242"/>
              <a:ext cx="4083836" cy="22971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7BA1A22-A3A6-9BAC-C69C-E78CCFD006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8264" y="2298400"/>
              <a:ext cx="4083836" cy="20078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063F69-9617-79AA-D6BE-867AFBA994D8}"/>
                </a:ext>
              </a:extLst>
            </p:cNvPr>
            <p:cNvSpPr txBox="1"/>
            <p:nvPr/>
          </p:nvSpPr>
          <p:spPr>
            <a:xfrm>
              <a:off x="8158264" y="7727"/>
              <a:ext cx="2976520" cy="369332"/>
            </a:xfrm>
            <a:prstGeom prst="rect">
              <a:avLst/>
            </a:prstGeom>
            <a:noFill/>
          </p:spPr>
          <p:txBody>
            <a:bodyPr wrap="none" rtlCol="0">
              <a:spAutoFit/>
            </a:bodyPr>
            <a:lstStyle/>
            <a:p>
              <a:r>
                <a:rPr lang="en-US" dirty="0">
                  <a:solidFill>
                    <a:schemeClr val="bg1"/>
                  </a:solidFill>
                </a:rPr>
                <a:t>Inflation-targeting Measures</a:t>
              </a:r>
            </a:p>
          </p:txBody>
        </p:sp>
        <p:sp>
          <p:nvSpPr>
            <p:cNvPr id="6" name="TextBox 5">
              <a:extLst>
                <a:ext uri="{FF2B5EF4-FFF2-40B4-BE49-F238E27FC236}">
                  <a16:creationId xmlns:a16="http://schemas.microsoft.com/office/drawing/2014/main" id="{CE8E7339-AB6A-3C26-2400-136D0F8711CD}"/>
                </a:ext>
              </a:extLst>
            </p:cNvPr>
            <p:cNvSpPr txBox="1"/>
            <p:nvPr/>
          </p:nvSpPr>
          <p:spPr>
            <a:xfrm>
              <a:off x="8185998" y="2304885"/>
              <a:ext cx="1966179" cy="369332"/>
            </a:xfrm>
            <a:prstGeom prst="rect">
              <a:avLst/>
            </a:prstGeom>
            <a:noFill/>
          </p:spPr>
          <p:txBody>
            <a:bodyPr wrap="none" rtlCol="0">
              <a:spAutoFit/>
            </a:bodyPr>
            <a:lstStyle/>
            <a:p>
              <a:r>
                <a:rPr lang="en-US" dirty="0">
                  <a:solidFill>
                    <a:schemeClr val="bg1"/>
                  </a:solidFill>
                </a:rPr>
                <a:t>Economic Growth</a:t>
              </a:r>
            </a:p>
          </p:txBody>
        </p:sp>
      </p:grpSp>
      <p:pic>
        <p:nvPicPr>
          <p:cNvPr id="11270" name="Picture 6">
            <a:extLst>
              <a:ext uri="{FF2B5EF4-FFF2-40B4-BE49-F238E27FC236}">
                <a16:creationId xmlns:a16="http://schemas.microsoft.com/office/drawing/2014/main" id="{F7F8D193-4D93-448D-B6E2-6A27572B27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7456" y="45955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5A45673-543D-CD51-AB9F-08F1CA91EA20}"/>
              </a:ext>
            </a:extLst>
          </p:cNvPr>
          <p:cNvSpPr txBox="1"/>
          <p:nvPr/>
        </p:nvSpPr>
        <p:spPr>
          <a:xfrm>
            <a:off x="9029533" y="5902234"/>
            <a:ext cx="2314673" cy="369332"/>
          </a:xfrm>
          <a:prstGeom prst="rect">
            <a:avLst/>
          </a:prstGeom>
          <a:noFill/>
        </p:spPr>
        <p:txBody>
          <a:bodyPr wrap="none" rtlCol="0">
            <a:spAutoFit/>
          </a:bodyPr>
          <a:lstStyle/>
          <a:p>
            <a:r>
              <a:rPr lang="en-US" dirty="0"/>
              <a:t>Reserve Bank of India</a:t>
            </a:r>
          </a:p>
        </p:txBody>
      </p:sp>
    </p:spTree>
    <p:extLst>
      <p:ext uri="{BB962C8B-B14F-4D97-AF65-F5344CB8AC3E}">
        <p14:creationId xmlns:p14="http://schemas.microsoft.com/office/powerpoint/2010/main" val="111849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0F927AF-0C70-ED11-CE19-0D0B9E569A14}"/>
              </a:ext>
            </a:extLst>
          </p:cNvPr>
          <p:cNvGrpSpPr/>
          <p:nvPr/>
        </p:nvGrpSpPr>
        <p:grpSpPr>
          <a:xfrm>
            <a:off x="5659260" y="1283970"/>
            <a:ext cx="1837623" cy="4618264"/>
            <a:chOff x="894002" y="1283970"/>
            <a:chExt cx="1837623" cy="4618264"/>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1C01905D-3677-F0D6-391B-7B1C4CFDEE83}"/>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4BFF66-DCF2-C705-6A2B-B31CA1678D33}"/>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2010s</a:t>
              </a:r>
            </a:p>
          </p:txBody>
        </p:sp>
      </p:grpSp>
      <p:grpSp>
        <p:nvGrpSpPr>
          <p:cNvPr id="6" name="Group 5">
            <a:extLst>
              <a:ext uri="{FF2B5EF4-FFF2-40B4-BE49-F238E27FC236}">
                <a16:creationId xmlns:a16="http://schemas.microsoft.com/office/drawing/2014/main" id="{877CF6AF-4B9D-6EAF-7743-F4157C5CDDFF}"/>
              </a:ext>
            </a:extLst>
          </p:cNvPr>
          <p:cNvGrpSpPr/>
          <p:nvPr/>
        </p:nvGrpSpPr>
        <p:grpSpPr>
          <a:xfrm>
            <a:off x="8387455" y="-45206"/>
            <a:ext cx="3804545" cy="5025768"/>
            <a:chOff x="8387455" y="-45206"/>
            <a:chExt cx="3842583" cy="5122854"/>
          </a:xfrm>
          <a:effectLst>
            <a:outerShdw blurRad="50800" dist="38100" dir="2700000" algn="tl" rotWithShape="0">
              <a:prstClr val="black">
                <a:alpha val="40000"/>
              </a:prstClr>
            </a:outerShdw>
          </a:effectLst>
        </p:grpSpPr>
        <p:pic>
          <p:nvPicPr>
            <p:cNvPr id="12290" name="Picture 2">
              <a:extLst>
                <a:ext uri="{FF2B5EF4-FFF2-40B4-BE49-F238E27FC236}">
                  <a16:creationId xmlns:a16="http://schemas.microsoft.com/office/drawing/2014/main" id="{9971426C-FD7C-52EA-7588-6A99690A53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7676" y="-45206"/>
              <a:ext cx="3842141" cy="256142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22A86500-0AFC-CCCD-E9C6-7A9ED72129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7897" y="2516221"/>
              <a:ext cx="3842141" cy="25614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2B34C6-777C-F5CD-1C61-FF36717594A7}"/>
                </a:ext>
              </a:extLst>
            </p:cNvPr>
            <p:cNvSpPr txBox="1"/>
            <p:nvPr/>
          </p:nvSpPr>
          <p:spPr>
            <a:xfrm>
              <a:off x="8387455" y="84343"/>
              <a:ext cx="3781741" cy="369332"/>
            </a:xfrm>
            <a:prstGeom prst="rect">
              <a:avLst/>
            </a:prstGeom>
            <a:noFill/>
          </p:spPr>
          <p:txBody>
            <a:bodyPr wrap="none" rtlCol="0">
              <a:spAutoFit/>
            </a:bodyPr>
            <a:lstStyle/>
            <a:p>
              <a:r>
                <a:rPr lang="en-US" dirty="0"/>
                <a:t>High to low inflation over the decade</a:t>
              </a:r>
            </a:p>
          </p:txBody>
        </p:sp>
      </p:grpSp>
    </p:spTree>
    <p:extLst>
      <p:ext uri="{BB962C8B-B14F-4D97-AF65-F5344CB8AC3E}">
        <p14:creationId xmlns:p14="http://schemas.microsoft.com/office/powerpoint/2010/main" val="2419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0F927AF-0C70-ED11-CE19-0D0B9E569A14}"/>
              </a:ext>
            </a:extLst>
          </p:cNvPr>
          <p:cNvGrpSpPr/>
          <p:nvPr/>
        </p:nvGrpSpPr>
        <p:grpSpPr>
          <a:xfrm>
            <a:off x="7166043" y="1283970"/>
            <a:ext cx="819971" cy="4618264"/>
            <a:chOff x="894002" y="1283970"/>
            <a:chExt cx="1837623" cy="4618264"/>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1C01905D-3677-F0D6-391B-7B1C4CFDEE83}"/>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4BFF66-DCF2-C705-6A2B-B31CA1678D33}"/>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2020s</a:t>
              </a:r>
            </a:p>
          </p:txBody>
        </p:sp>
      </p:grpSp>
      <p:grpSp>
        <p:nvGrpSpPr>
          <p:cNvPr id="5" name="Group 4">
            <a:extLst>
              <a:ext uri="{FF2B5EF4-FFF2-40B4-BE49-F238E27FC236}">
                <a16:creationId xmlns:a16="http://schemas.microsoft.com/office/drawing/2014/main" id="{C7B87278-85F2-B703-3914-3CE662D42B5A}"/>
              </a:ext>
            </a:extLst>
          </p:cNvPr>
          <p:cNvGrpSpPr/>
          <p:nvPr/>
        </p:nvGrpSpPr>
        <p:grpSpPr>
          <a:xfrm>
            <a:off x="8339360" y="16885"/>
            <a:ext cx="3852640" cy="4762916"/>
            <a:chOff x="8339360" y="16885"/>
            <a:chExt cx="3852640" cy="4762916"/>
          </a:xfrm>
          <a:effectLst>
            <a:outerShdw blurRad="50800" dist="38100" dir="2700000" algn="tl" rotWithShape="0">
              <a:prstClr val="black">
                <a:alpha val="40000"/>
              </a:prstClr>
            </a:outerShdw>
          </a:effectLst>
        </p:grpSpPr>
        <p:pic>
          <p:nvPicPr>
            <p:cNvPr id="13314" name="Picture 2">
              <a:extLst>
                <a:ext uri="{FF2B5EF4-FFF2-40B4-BE49-F238E27FC236}">
                  <a16:creationId xmlns:a16="http://schemas.microsoft.com/office/drawing/2014/main" id="{53CCB4C1-0B3C-0245-449E-2E99A9BED7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9361" y="16885"/>
              <a:ext cx="3852639" cy="255770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955EF1F-FEA9-A76F-578F-1BB33FA35C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39360" y="2574587"/>
              <a:ext cx="3852639" cy="22052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152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F1E1535-499E-A93B-040C-C4842FBDD2E4}"/>
              </a:ext>
            </a:extLst>
          </p:cNvPr>
          <p:cNvGraphicFramePr>
            <a:graphicFrameLocks noChangeAspect="1"/>
          </p:cNvGraphicFramePr>
          <p:nvPr>
            <p:custDataLst>
              <p:tags r:id="rId1"/>
            </p:custDataLst>
            <p:extLst>
              <p:ext uri="{D42A27DB-BD31-4B8C-83A1-F6EECF244321}">
                <p14:modId xmlns:p14="http://schemas.microsoft.com/office/powerpoint/2010/main" val="783349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8" name="think-cell data - do not delete" hidden="1">
                        <a:extLst>
                          <a:ext uri="{FF2B5EF4-FFF2-40B4-BE49-F238E27FC236}">
                            <a16:creationId xmlns:a16="http://schemas.microsoft.com/office/drawing/2014/main" id="{DF1E1535-499E-A93B-040C-C4842FBDD2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098" name="Picture 2">
            <a:extLst>
              <a:ext uri="{FF2B5EF4-FFF2-40B4-BE49-F238E27FC236}">
                <a16:creationId xmlns:a16="http://schemas.microsoft.com/office/drawing/2014/main" id="{3D32062D-C18F-91FC-DA6A-0CB1C902CB6B}"/>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6031062" y="0"/>
            <a:ext cx="6160938" cy="3486524"/>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9D23F71-F215-5F89-0FDF-C5B2CEBBD613}"/>
              </a:ext>
            </a:extLst>
          </p:cNvPr>
          <p:cNvSpPr txBox="1">
            <a:spLocks/>
          </p:cNvSpPr>
          <p:nvPr/>
        </p:nvSpPr>
        <p:spPr>
          <a:xfrm>
            <a:off x="8933245" y="5532437"/>
            <a:ext cx="327044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rgbClr val="07038D"/>
                </a:solidFill>
              </a:rPr>
              <a:t>PERU</a:t>
            </a:r>
          </a:p>
        </p:txBody>
      </p:sp>
      <p:pic>
        <p:nvPicPr>
          <p:cNvPr id="9" name="Picture 8">
            <a:extLst>
              <a:ext uri="{FF2B5EF4-FFF2-40B4-BE49-F238E27FC236}">
                <a16:creationId xmlns:a16="http://schemas.microsoft.com/office/drawing/2014/main" id="{0526992C-329B-0414-2BCA-6BE6EA9D3009}"/>
              </a:ext>
            </a:extLst>
          </p:cNvPr>
          <p:cNvPicPr>
            <a:picLocks noChangeAspect="1"/>
          </p:cNvPicPr>
          <p:nvPr/>
        </p:nvPicPr>
        <p:blipFill>
          <a:blip r:embed="rId7"/>
          <a:stretch>
            <a:fillRect/>
          </a:stretch>
        </p:blipFill>
        <p:spPr>
          <a:xfrm>
            <a:off x="0" y="0"/>
            <a:ext cx="6096000" cy="69032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433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extLst>
              <p:ext uri="{D42A27DB-BD31-4B8C-83A1-F6EECF244321}">
                <p14:modId xmlns:p14="http://schemas.microsoft.com/office/powerpoint/2010/main" val="1287314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281D978C-1C8C-D15D-21B8-0A6DE9C065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545" t="7764" r="5588" b="17975"/>
          <a:stretch/>
        </p:blipFill>
        <p:spPr bwMode="auto">
          <a:xfrm>
            <a:off x="8623140" y="1697091"/>
            <a:ext cx="3066359" cy="4242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85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6D10DB8-1EEC-C744-FF87-6ED1C67DBB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3281" y="45466"/>
            <a:ext cx="3529224" cy="154987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4E2951C-F0E2-2334-BBFD-D5701F6E4C61}"/>
              </a:ext>
            </a:extLst>
          </p:cNvPr>
          <p:cNvSpPr txBox="1"/>
          <p:nvPr/>
        </p:nvSpPr>
        <p:spPr>
          <a:xfrm>
            <a:off x="8613281" y="1763950"/>
            <a:ext cx="3050388" cy="1754326"/>
          </a:xfrm>
          <a:prstGeom prst="rect">
            <a:avLst/>
          </a:prstGeom>
          <a:noFill/>
        </p:spPr>
        <p:txBody>
          <a:bodyPr wrap="square" rtlCol="0">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The 20 sol note, used since 1850s** until 1987 due to inflation rates increasing drastically.</a:t>
            </a:r>
            <a:endParaRPr lang="en-US" b="0" dirty="0">
              <a:effectLst/>
            </a:endParaRPr>
          </a:p>
          <a:p>
            <a:br>
              <a:rPr lang="en-US" dirty="0"/>
            </a:br>
            <a:endParaRPr lang="en-US" dirty="0"/>
          </a:p>
        </p:txBody>
      </p:sp>
      <p:grpSp>
        <p:nvGrpSpPr>
          <p:cNvPr id="12" name="Group 11">
            <a:extLst>
              <a:ext uri="{FF2B5EF4-FFF2-40B4-BE49-F238E27FC236}">
                <a16:creationId xmlns:a16="http://schemas.microsoft.com/office/drawing/2014/main" id="{02DA82C4-E7A7-601B-5805-2CC49428B6F8}"/>
              </a:ext>
            </a:extLst>
          </p:cNvPr>
          <p:cNvGrpSpPr/>
          <p:nvPr/>
        </p:nvGrpSpPr>
        <p:grpSpPr>
          <a:xfrm>
            <a:off x="894002" y="1283970"/>
            <a:ext cx="1837623" cy="4618264"/>
            <a:chOff x="894002" y="1283970"/>
            <a:chExt cx="1837623" cy="4618264"/>
          </a:xfrm>
          <a:effectLst>
            <a:outerShdw blurRad="50800" dist="38100" dir="2700000" algn="tl" rotWithShape="0">
              <a:prstClr val="black">
                <a:alpha val="40000"/>
              </a:prstClr>
            </a:outerShdw>
          </a:effectLst>
        </p:grpSpPr>
        <p:sp>
          <p:nvSpPr>
            <p:cNvPr id="13" name="Rectangle 12">
              <a:extLst>
                <a:ext uri="{FF2B5EF4-FFF2-40B4-BE49-F238E27FC236}">
                  <a16:creationId xmlns:a16="http://schemas.microsoft.com/office/drawing/2014/main" id="{060C3BDB-87B1-5034-2FF5-CDA0C6ECC61D}"/>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1B256D-F167-A5BD-8B65-1B9A3F4F9F8A}"/>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1980s</a:t>
              </a:r>
            </a:p>
          </p:txBody>
        </p:sp>
      </p:grpSp>
    </p:spTree>
    <p:extLst>
      <p:ext uri="{BB962C8B-B14F-4D97-AF65-F5344CB8AC3E}">
        <p14:creationId xmlns:p14="http://schemas.microsoft.com/office/powerpoint/2010/main" val="2186769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564D106-995C-2094-9526-72C8CCCBFC9F}"/>
              </a:ext>
            </a:extLst>
          </p:cNvPr>
          <p:cNvGrpSpPr/>
          <p:nvPr/>
        </p:nvGrpSpPr>
        <p:grpSpPr>
          <a:xfrm>
            <a:off x="1951071" y="1283970"/>
            <a:ext cx="1006138"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Early 1990s</a:t>
              </a:r>
            </a:p>
          </p:txBody>
        </p:sp>
      </p:grpSp>
      <p:pic>
        <p:nvPicPr>
          <p:cNvPr id="14338" name="Picture 2">
            <a:extLst>
              <a:ext uri="{FF2B5EF4-FFF2-40B4-BE49-F238E27FC236}">
                <a16:creationId xmlns:a16="http://schemas.microsoft.com/office/drawing/2014/main" id="{C44B8A5B-F3A8-3E5B-6C96-B0E90B1AA8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6155" y="45395"/>
            <a:ext cx="3600450" cy="18002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34EAE02-3D5D-04B4-0D32-2DC7DC29CA1D}"/>
              </a:ext>
            </a:extLst>
          </p:cNvPr>
          <p:cNvSpPr txBox="1"/>
          <p:nvPr/>
        </p:nvSpPr>
        <p:spPr>
          <a:xfrm>
            <a:off x="8613281" y="2016866"/>
            <a:ext cx="3455502" cy="2308324"/>
          </a:xfrm>
          <a:prstGeom prst="rect">
            <a:avLst/>
          </a:prstGeom>
          <a:noFill/>
        </p:spPr>
        <p:txBody>
          <a:bodyPr wrap="square" rtlCol="0">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The 500 inti note based on the Incan sun gods name ‘Inti’. Was used between 1987 and 1991 before being removed from circulation due to peak in hyperinflation.</a:t>
            </a:r>
            <a:endParaRPr lang="en-US" b="0" dirty="0">
              <a:effectLst/>
            </a:endParaRPr>
          </a:p>
          <a:p>
            <a:br>
              <a:rPr lang="en-US" dirty="0"/>
            </a:br>
            <a:endParaRPr lang="en-US" dirty="0"/>
          </a:p>
        </p:txBody>
      </p:sp>
    </p:spTree>
    <p:extLst>
      <p:ext uri="{BB962C8B-B14F-4D97-AF65-F5344CB8AC3E}">
        <p14:creationId xmlns:p14="http://schemas.microsoft.com/office/powerpoint/2010/main" val="3268738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564D106-995C-2094-9526-72C8CCCBFC9F}"/>
              </a:ext>
            </a:extLst>
          </p:cNvPr>
          <p:cNvGrpSpPr/>
          <p:nvPr/>
        </p:nvGrpSpPr>
        <p:grpSpPr>
          <a:xfrm>
            <a:off x="2529190" y="1283970"/>
            <a:ext cx="1840333"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1990s</a:t>
              </a:r>
            </a:p>
          </p:txBody>
        </p:sp>
      </p:grpSp>
      <p:pic>
        <p:nvPicPr>
          <p:cNvPr id="15362" name="Picture 2">
            <a:extLst>
              <a:ext uri="{FF2B5EF4-FFF2-40B4-BE49-F238E27FC236}">
                <a16:creationId xmlns:a16="http://schemas.microsoft.com/office/drawing/2014/main" id="{A8FFEDC2-DE64-A18C-612F-24632065AF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3978" y="45395"/>
            <a:ext cx="3902628" cy="18607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2BD27319-C6D2-4C27-6559-2C92F2FDDA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8743" y="4021577"/>
            <a:ext cx="2107862" cy="28104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151A959-F42D-8B5E-758D-249713CC4FBE}"/>
              </a:ext>
            </a:extLst>
          </p:cNvPr>
          <p:cNvSpPr txBox="1"/>
          <p:nvPr/>
        </p:nvSpPr>
        <p:spPr>
          <a:xfrm>
            <a:off x="8289372" y="2019819"/>
            <a:ext cx="3960993" cy="2585323"/>
          </a:xfrm>
          <a:prstGeom prst="rect">
            <a:avLst/>
          </a:prstGeom>
          <a:noFill/>
        </p:spPr>
        <p:txBody>
          <a:bodyPr wrap="square">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The 200 sol note. After the inti was removed a new currency with the same name as the prior, that being sol, with new enhanced features to reduce the inflation.</a:t>
            </a:r>
            <a:endParaRPr lang="en-US" b="0" dirty="0">
              <a:effectLst/>
            </a:endParaRPr>
          </a:p>
          <a:p>
            <a:br>
              <a:rPr lang="en-US" dirty="0"/>
            </a:br>
            <a:endParaRPr lang="en-US" b="0" dirty="0">
              <a:effectLst/>
            </a:endParaRPr>
          </a:p>
          <a:p>
            <a:br>
              <a:rPr lang="en-US" b="0" dirty="0">
                <a:effectLst/>
              </a:rPr>
            </a:br>
            <a:endParaRPr lang="en-US" dirty="0"/>
          </a:p>
        </p:txBody>
      </p:sp>
      <p:sp>
        <p:nvSpPr>
          <p:cNvPr id="12" name="TextBox 11">
            <a:extLst>
              <a:ext uri="{FF2B5EF4-FFF2-40B4-BE49-F238E27FC236}">
                <a16:creationId xmlns:a16="http://schemas.microsoft.com/office/drawing/2014/main" id="{680DB5F2-C835-78DC-C857-DAEB21152AF8}"/>
              </a:ext>
            </a:extLst>
          </p:cNvPr>
          <p:cNvSpPr txBox="1"/>
          <p:nvPr/>
        </p:nvSpPr>
        <p:spPr>
          <a:xfrm>
            <a:off x="8231008" y="4501013"/>
            <a:ext cx="1794766" cy="2308324"/>
          </a:xfrm>
          <a:prstGeom prst="rect">
            <a:avLst/>
          </a:prstGeom>
          <a:noFill/>
        </p:spPr>
        <p:txBody>
          <a:bodyPr wrap="square">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Right: </a:t>
            </a:r>
            <a:r>
              <a:rPr lang="en-US" sz="1800" b="0" i="1" u="none" strike="noStrike" dirty="0">
                <a:solidFill>
                  <a:srgbClr val="595959"/>
                </a:solidFill>
                <a:effectLst/>
                <a:latin typeface="Lato" panose="020F0502020204030203" pitchFamily="34" charset="0"/>
              </a:rPr>
              <a:t>President Alberto Fujimori, lead of structural reforms leading to stabilisation of the economy.</a:t>
            </a:r>
            <a:endParaRPr lang="en-US" b="0" dirty="0">
              <a:effectLst/>
            </a:endParaRPr>
          </a:p>
        </p:txBody>
      </p:sp>
    </p:spTree>
    <p:extLst>
      <p:ext uri="{BB962C8B-B14F-4D97-AF65-F5344CB8AC3E}">
        <p14:creationId xmlns:p14="http://schemas.microsoft.com/office/powerpoint/2010/main" val="2501142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564D106-995C-2094-9526-72C8CCCBFC9F}"/>
              </a:ext>
            </a:extLst>
          </p:cNvPr>
          <p:cNvGrpSpPr/>
          <p:nvPr/>
        </p:nvGrpSpPr>
        <p:grpSpPr>
          <a:xfrm>
            <a:off x="4092103" y="1283970"/>
            <a:ext cx="1582366"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2000-2010</a:t>
              </a:r>
            </a:p>
          </p:txBody>
        </p:sp>
      </p:grpSp>
      <p:pic>
        <p:nvPicPr>
          <p:cNvPr id="16386" name="Picture 2">
            <a:extLst>
              <a:ext uri="{FF2B5EF4-FFF2-40B4-BE49-F238E27FC236}">
                <a16:creationId xmlns:a16="http://schemas.microsoft.com/office/drawing/2014/main" id="{7FAD295A-6A1C-C9F8-734C-851209AEDE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9556" y="55753"/>
            <a:ext cx="3687178" cy="22983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91A71FC-1423-6E52-4BA5-01C83A626CD1}"/>
              </a:ext>
            </a:extLst>
          </p:cNvPr>
          <p:cNvSpPr txBox="1"/>
          <p:nvPr/>
        </p:nvSpPr>
        <p:spPr>
          <a:xfrm>
            <a:off x="8459557" y="2484904"/>
            <a:ext cx="3687178" cy="2031325"/>
          </a:xfrm>
          <a:prstGeom prst="rect">
            <a:avLst/>
          </a:prstGeom>
          <a:noFill/>
        </p:spPr>
        <p:txBody>
          <a:bodyPr wrap="square">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2010 saw to a new  free trade deal between Peru and China, which will see to greatly benefiting its inflation rates over the next few years**</a:t>
            </a:r>
            <a:endParaRPr lang="en-US" b="0" dirty="0">
              <a:effectLst/>
            </a:endParaRPr>
          </a:p>
          <a:p>
            <a:br>
              <a:rPr lang="en-US" dirty="0"/>
            </a:br>
            <a:endParaRPr lang="en-US" dirty="0"/>
          </a:p>
        </p:txBody>
      </p:sp>
    </p:spTree>
    <p:extLst>
      <p:ext uri="{BB962C8B-B14F-4D97-AF65-F5344CB8AC3E}">
        <p14:creationId xmlns:p14="http://schemas.microsoft.com/office/powerpoint/2010/main" val="1256176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564D106-995C-2094-9526-72C8CCCBFC9F}"/>
              </a:ext>
            </a:extLst>
          </p:cNvPr>
          <p:cNvGrpSpPr/>
          <p:nvPr/>
        </p:nvGrpSpPr>
        <p:grpSpPr>
          <a:xfrm>
            <a:off x="5633977" y="1283970"/>
            <a:ext cx="1784986"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2010-2020</a:t>
              </a:r>
            </a:p>
          </p:txBody>
        </p:sp>
      </p:grpSp>
    </p:spTree>
    <p:extLst>
      <p:ext uri="{BB962C8B-B14F-4D97-AF65-F5344CB8AC3E}">
        <p14:creationId xmlns:p14="http://schemas.microsoft.com/office/powerpoint/2010/main" val="88554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6569E50-C770-A5FD-1519-6CB8AA040859}"/>
              </a:ext>
            </a:extLst>
          </p:cNvPr>
          <p:cNvGraphicFramePr>
            <a:graphicFrameLocks noChangeAspect="1"/>
          </p:cNvGraphicFramePr>
          <p:nvPr>
            <p:custDataLst>
              <p:tags r:id="rId1"/>
            </p:custDataLst>
            <p:extLst>
              <p:ext uri="{D42A27DB-BD31-4B8C-83A1-F6EECF244321}">
                <p14:modId xmlns:p14="http://schemas.microsoft.com/office/powerpoint/2010/main" val="3748899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50" name="Picture 2">
            <a:extLst>
              <a:ext uri="{FF2B5EF4-FFF2-40B4-BE49-F238E27FC236}">
                <a16:creationId xmlns:a16="http://schemas.microsoft.com/office/drawing/2014/main" id="{E81EFE1D-18D0-3227-DE30-3D35A9D0F6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990" r="5480"/>
          <a:stretch/>
        </p:blipFill>
        <p:spPr bwMode="auto">
          <a:xfrm>
            <a:off x="0" y="0"/>
            <a:ext cx="12192000" cy="5566229"/>
          </a:xfrm>
          <a:prstGeom prst="rect">
            <a:avLst/>
          </a:prstGeom>
          <a:noFill/>
          <a:effectLst>
            <a:outerShdw blurRad="393700" dist="38100" dir="5400000" algn="t" rotWithShape="0">
              <a:srgbClr val="29231F"/>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26E4E0-16F2-1D22-A156-D99480E49E7F}"/>
              </a:ext>
            </a:extLst>
          </p:cNvPr>
          <p:cNvSpPr txBox="1"/>
          <p:nvPr/>
        </p:nvSpPr>
        <p:spPr>
          <a:xfrm>
            <a:off x="145143" y="0"/>
            <a:ext cx="6325642" cy="923330"/>
          </a:xfrm>
          <a:prstGeom prst="rect">
            <a:avLst/>
          </a:prstGeom>
          <a:noFill/>
        </p:spPr>
        <p:txBody>
          <a:bodyPr wrap="none" rtlCol="0">
            <a:spAutoFit/>
          </a:bodyPr>
          <a:lstStyle/>
          <a:p>
            <a:r>
              <a:rPr lang="en-US" sz="5400" dirty="0">
                <a:gradFill>
                  <a:gsLst>
                    <a:gs pos="51000">
                      <a:srgbClr val="B4D2C3"/>
                    </a:gs>
                    <a:gs pos="95000">
                      <a:srgbClr val="FEF3A8"/>
                    </a:gs>
                    <a:gs pos="0">
                      <a:srgbClr val="BFD4C6"/>
                    </a:gs>
                  </a:gsLst>
                  <a:lin ang="0" scaled="1"/>
                </a:gradFill>
              </a:rPr>
              <a:t>PROJECT OBJECTIVE</a:t>
            </a:r>
          </a:p>
        </p:txBody>
      </p:sp>
      <p:sp>
        <p:nvSpPr>
          <p:cNvPr id="7" name="TextBox 6">
            <a:extLst>
              <a:ext uri="{FF2B5EF4-FFF2-40B4-BE49-F238E27FC236}">
                <a16:creationId xmlns:a16="http://schemas.microsoft.com/office/drawing/2014/main" id="{D9935C99-13F1-84D8-5436-2F5EF01D2BEE}"/>
              </a:ext>
            </a:extLst>
          </p:cNvPr>
          <p:cNvSpPr txBox="1"/>
          <p:nvPr/>
        </p:nvSpPr>
        <p:spPr>
          <a:xfrm>
            <a:off x="31364" y="5686699"/>
            <a:ext cx="12160636" cy="1815882"/>
          </a:xfrm>
          <a:prstGeom prst="rect">
            <a:avLst/>
          </a:prstGeom>
          <a:noFill/>
        </p:spPr>
        <p:txBody>
          <a:bodyPr wrap="square">
            <a:spAutoFit/>
          </a:bodyPr>
          <a:lstStyle/>
          <a:p>
            <a:pPr rtl="0">
              <a:spcBef>
                <a:spcPts val="0"/>
              </a:spcBef>
              <a:spcAft>
                <a:spcPts val="0"/>
              </a:spcAft>
            </a:pPr>
            <a:r>
              <a:rPr lang="en-US" sz="2800" i="0" u="none" strike="noStrike" dirty="0">
                <a:solidFill>
                  <a:srgbClr val="D95634"/>
                </a:solidFill>
                <a:effectLst/>
                <a:latin typeface="Lato" panose="020F0502020204030203" pitchFamily="34" charset="0"/>
              </a:rPr>
              <a:t>Create</a:t>
            </a:r>
            <a:r>
              <a:rPr lang="en-US" sz="2800" i="0" u="none" strike="noStrike" dirty="0">
                <a:solidFill>
                  <a:srgbClr val="424F3B"/>
                </a:solidFill>
                <a:effectLst/>
                <a:latin typeface="Lato" panose="020F0502020204030203" pitchFamily="34" charset="0"/>
              </a:rPr>
              <a:t> an interactive dashboard to </a:t>
            </a:r>
            <a:r>
              <a:rPr lang="en-US" sz="2800" i="0" u="none" strike="noStrike" dirty="0">
                <a:solidFill>
                  <a:srgbClr val="C15336"/>
                </a:solidFill>
                <a:effectLst/>
                <a:latin typeface="Lato" panose="020F0502020204030203" pitchFamily="34" charset="0"/>
              </a:rPr>
              <a:t>visualise</a:t>
            </a:r>
            <a:r>
              <a:rPr lang="en-US" sz="2800" i="0" u="none" strike="noStrike" dirty="0">
                <a:solidFill>
                  <a:srgbClr val="424F3B"/>
                </a:solidFill>
                <a:effectLst/>
                <a:latin typeface="Lato" panose="020F0502020204030203" pitchFamily="34" charset="0"/>
              </a:rPr>
              <a:t> global inflation trends from 1980 to 2024.</a:t>
            </a:r>
            <a:endParaRPr lang="en-US" sz="2800" dirty="0">
              <a:solidFill>
                <a:srgbClr val="424F3B"/>
              </a:solidFill>
              <a:effectLst/>
            </a:endParaRPr>
          </a:p>
          <a:p>
            <a:br>
              <a:rPr lang="en-US" sz="2800" dirty="0">
                <a:solidFill>
                  <a:srgbClr val="424F3B"/>
                </a:solidFill>
                <a:effectLst/>
              </a:rPr>
            </a:br>
            <a:endParaRPr lang="en-US" sz="2800" dirty="0">
              <a:solidFill>
                <a:srgbClr val="424F3B"/>
              </a:solidFill>
            </a:endParaRPr>
          </a:p>
        </p:txBody>
      </p:sp>
      <p:pic>
        <p:nvPicPr>
          <p:cNvPr id="8" name="Picture 7">
            <a:extLst>
              <a:ext uri="{FF2B5EF4-FFF2-40B4-BE49-F238E27FC236}">
                <a16:creationId xmlns:a16="http://schemas.microsoft.com/office/drawing/2014/main" id="{AA4C6AF1-3BBE-4A94-66FB-F5629BDE7F5A}"/>
              </a:ext>
            </a:extLst>
          </p:cNvPr>
          <p:cNvPicPr>
            <a:picLocks noChangeAspect="1"/>
          </p:cNvPicPr>
          <p:nvPr/>
        </p:nvPicPr>
        <p:blipFill>
          <a:blip r:embed="rId7"/>
          <a:stretch>
            <a:fillRect/>
          </a:stretch>
        </p:blipFill>
        <p:spPr>
          <a:xfrm>
            <a:off x="8623139" y="2608832"/>
            <a:ext cx="3411290" cy="2732653"/>
          </a:xfrm>
          <a:prstGeom prst="rect">
            <a:avLst/>
          </a:prstGeom>
          <a:ln>
            <a:solidFill>
              <a:schemeClr val="tx1"/>
            </a:solidFill>
          </a:ln>
        </p:spPr>
      </p:pic>
    </p:spTree>
    <p:extLst>
      <p:ext uri="{BB962C8B-B14F-4D97-AF65-F5344CB8AC3E}">
        <p14:creationId xmlns:p14="http://schemas.microsoft.com/office/powerpoint/2010/main" val="1934478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PERU</a:t>
            </a:r>
          </a:p>
        </p:txBody>
      </p:sp>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7EAEE8-B030-8BBA-58B3-C1D486D570B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610" b="7610"/>
          <a:stretch/>
        </p:blipFill>
        <p:spPr bwMode="auto">
          <a:xfrm>
            <a:off x="894001" y="1860726"/>
            <a:ext cx="7141635" cy="4041508"/>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86E497-C4D6-8B30-8269-B09D4FB55454}"/>
              </a:ext>
            </a:extLst>
          </p:cNvPr>
          <p:cNvSpPr/>
          <p:nvPr/>
        </p:nvSpPr>
        <p:spPr>
          <a:xfrm>
            <a:off x="894002" y="1870590"/>
            <a:ext cx="7141634" cy="4041508"/>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476FEB87-9812-3665-5EE6-DBAA8DD25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22" y="1560740"/>
            <a:ext cx="8664174" cy="535698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564D106-995C-2094-9526-72C8CCCBFC9F}"/>
              </a:ext>
            </a:extLst>
          </p:cNvPr>
          <p:cNvGrpSpPr/>
          <p:nvPr/>
        </p:nvGrpSpPr>
        <p:grpSpPr>
          <a:xfrm>
            <a:off x="7217923" y="1302188"/>
            <a:ext cx="817714"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lumOff val="10000"/>
                    </a:schemeClr>
                  </a:solidFill>
                </a:rPr>
                <a:t>2020+</a:t>
              </a:r>
            </a:p>
          </p:txBody>
        </p:sp>
      </p:grpSp>
      <p:pic>
        <p:nvPicPr>
          <p:cNvPr id="17410" name="Picture 2">
            <a:extLst>
              <a:ext uri="{FF2B5EF4-FFF2-40B4-BE49-F238E27FC236}">
                <a16:creationId xmlns:a16="http://schemas.microsoft.com/office/drawing/2014/main" id="{02654AC3-D1CB-ECA7-AF8E-D5D603B1C31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02" t="8403" r="3577" b="3529"/>
          <a:stretch/>
        </p:blipFill>
        <p:spPr bwMode="auto">
          <a:xfrm>
            <a:off x="8591550" y="34291"/>
            <a:ext cx="3573780" cy="16455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051703D-9000-AA37-4C52-34CB2A69BAD7}"/>
              </a:ext>
            </a:extLst>
          </p:cNvPr>
          <p:cNvSpPr txBox="1"/>
          <p:nvPr/>
        </p:nvSpPr>
        <p:spPr>
          <a:xfrm>
            <a:off x="8591550" y="1951672"/>
            <a:ext cx="3414531" cy="1477328"/>
          </a:xfrm>
          <a:prstGeom prst="rect">
            <a:avLst/>
          </a:prstGeom>
          <a:noFill/>
        </p:spPr>
        <p:txBody>
          <a:bodyPr wrap="square">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The 200 sol note given a new more modern design with new features to help with piracy**</a:t>
            </a:r>
            <a:endParaRPr lang="en-US" b="0" dirty="0">
              <a:effectLst/>
            </a:endParaRPr>
          </a:p>
          <a:p>
            <a:br>
              <a:rPr lang="en-US" dirty="0"/>
            </a:br>
            <a:endParaRPr lang="en-US" dirty="0"/>
          </a:p>
        </p:txBody>
      </p:sp>
    </p:spTree>
    <p:extLst>
      <p:ext uri="{BB962C8B-B14F-4D97-AF65-F5344CB8AC3E}">
        <p14:creationId xmlns:p14="http://schemas.microsoft.com/office/powerpoint/2010/main" val="3885476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extLst>
              <p:ext uri="{D42A27DB-BD31-4B8C-83A1-F6EECF244321}">
                <p14:modId xmlns:p14="http://schemas.microsoft.com/office/powerpoint/2010/main" val="3481324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194" name="Picture 2">
            <a:extLst>
              <a:ext uri="{FF2B5EF4-FFF2-40B4-BE49-F238E27FC236}">
                <a16:creationId xmlns:a16="http://schemas.microsoft.com/office/drawing/2014/main" id="{7685393C-F1F8-0090-3266-C7EE5E550A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075" b="7740"/>
          <a:stretch/>
        </p:blipFill>
        <p:spPr bwMode="auto">
          <a:xfrm>
            <a:off x="894002" y="1838621"/>
            <a:ext cx="7192126" cy="4041509"/>
          </a:xfrm>
          <a:prstGeom prst="rect">
            <a:avLst/>
          </a:prstGeom>
          <a:noFill/>
          <a:effectLst>
            <a:outerShdw blurRad="266700" dist="38100" dir="2700000" algn="tl" rotWithShape="0">
              <a:srgbClr val="00247D"/>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VENEZUELA</a:t>
            </a:r>
          </a:p>
        </p:txBody>
      </p:sp>
      <p:sp>
        <p:nvSpPr>
          <p:cNvPr id="9" name="Rectangle 8">
            <a:extLst>
              <a:ext uri="{FF2B5EF4-FFF2-40B4-BE49-F238E27FC236}">
                <a16:creationId xmlns:a16="http://schemas.microsoft.com/office/drawing/2014/main" id="{0009B9A0-D1E0-D4B0-FE14-2B7E5EDCC8E2}"/>
              </a:ext>
            </a:extLst>
          </p:cNvPr>
          <p:cNvSpPr/>
          <p:nvPr/>
        </p:nvSpPr>
        <p:spPr>
          <a:xfrm>
            <a:off x="899980" y="1838620"/>
            <a:ext cx="7210660" cy="4041510"/>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564D106-995C-2094-9526-72C8CCCBFC9F}"/>
              </a:ext>
            </a:extLst>
          </p:cNvPr>
          <p:cNvGrpSpPr/>
          <p:nvPr/>
        </p:nvGrpSpPr>
        <p:grpSpPr>
          <a:xfrm>
            <a:off x="6273017" y="1261866"/>
            <a:ext cx="1837623" cy="4618264"/>
            <a:chOff x="894002" y="1283970"/>
            <a:chExt cx="1837623" cy="4618264"/>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C6C73A20-8875-0D86-0603-2D97AA98EC79}"/>
                </a:ext>
              </a:extLst>
            </p:cNvPr>
            <p:cNvSpPr/>
            <p:nvPr/>
          </p:nvSpPr>
          <p:spPr>
            <a:xfrm>
              <a:off x="894002" y="1283970"/>
              <a:ext cx="1837623" cy="4618264"/>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38AB91-C274-697B-8242-86D51B3305AB}"/>
                </a:ext>
              </a:extLst>
            </p:cNvPr>
            <p:cNvSpPr/>
            <p:nvPr/>
          </p:nvSpPr>
          <p:spPr>
            <a:xfrm>
              <a:off x="924491" y="1296483"/>
              <a:ext cx="1807134" cy="5923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1980s</a:t>
              </a:r>
            </a:p>
          </p:txBody>
        </p:sp>
      </p:grpSp>
      <p:pic>
        <p:nvPicPr>
          <p:cNvPr id="8196" name="Picture 4">
            <a:extLst>
              <a:ext uri="{FF2B5EF4-FFF2-40B4-BE49-F238E27FC236}">
                <a16:creationId xmlns:a16="http://schemas.microsoft.com/office/drawing/2014/main" id="{FB37192A-1552-DB1E-2EF4-C273BE7897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219" y="1593476"/>
            <a:ext cx="8689539" cy="537882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C095025-8092-DF0B-A1FC-3A2FD65A7B00}"/>
              </a:ext>
            </a:extLst>
          </p:cNvPr>
          <p:cNvGrpSpPr/>
          <p:nvPr/>
        </p:nvGrpSpPr>
        <p:grpSpPr>
          <a:xfrm>
            <a:off x="8599991" y="-1"/>
            <a:ext cx="3592010" cy="6889643"/>
            <a:chOff x="8846395" y="-985928"/>
            <a:chExt cx="5533885" cy="10614248"/>
          </a:xfrm>
        </p:grpSpPr>
        <p:pic>
          <p:nvPicPr>
            <p:cNvPr id="8198" name="Picture 6">
              <a:extLst>
                <a:ext uri="{FF2B5EF4-FFF2-40B4-BE49-F238E27FC236}">
                  <a16:creationId xmlns:a16="http://schemas.microsoft.com/office/drawing/2014/main" id="{82974BED-2754-70C0-E8F3-ABB624A900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6395" y="-985928"/>
              <a:ext cx="5530849" cy="3691842"/>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a:extLst>
                <a:ext uri="{FF2B5EF4-FFF2-40B4-BE49-F238E27FC236}">
                  <a16:creationId xmlns:a16="http://schemas.microsoft.com/office/drawing/2014/main" id="{40116F01-3D94-8541-445B-752DFA6B1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9430" y="2705914"/>
              <a:ext cx="5530850" cy="383011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EE377B44-C7A7-2798-6131-154A24FC7B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6395" y="6517218"/>
              <a:ext cx="5530848" cy="31111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05955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484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5CC33-903E-B18F-B5A2-BE6F93CD20B9}"/>
              </a:ext>
            </a:extLst>
          </p:cNvPr>
          <p:cNvPicPr>
            <a:picLocks noChangeAspect="1"/>
          </p:cNvPicPr>
          <p:nvPr/>
        </p:nvPicPr>
        <p:blipFill>
          <a:blip r:embed="rId3"/>
          <a:stretch>
            <a:fillRect/>
          </a:stretch>
        </p:blipFill>
        <p:spPr>
          <a:xfrm>
            <a:off x="0" y="657254"/>
            <a:ext cx="12192000" cy="5543492"/>
          </a:xfrm>
          <a:prstGeom prst="rect">
            <a:avLst/>
          </a:prstGeom>
        </p:spPr>
      </p:pic>
      <p:sp>
        <p:nvSpPr>
          <p:cNvPr id="4" name="TextBox 3">
            <a:extLst>
              <a:ext uri="{FF2B5EF4-FFF2-40B4-BE49-F238E27FC236}">
                <a16:creationId xmlns:a16="http://schemas.microsoft.com/office/drawing/2014/main" id="{E082B797-8B01-BA24-8F00-E97DD83FD8AB}"/>
              </a:ext>
            </a:extLst>
          </p:cNvPr>
          <p:cNvSpPr txBox="1"/>
          <p:nvPr/>
        </p:nvSpPr>
        <p:spPr>
          <a:xfrm>
            <a:off x="8808334" y="2060294"/>
            <a:ext cx="2233914" cy="369332"/>
          </a:xfrm>
          <a:prstGeom prst="rect">
            <a:avLst/>
          </a:prstGeom>
          <a:noFill/>
        </p:spPr>
        <p:txBody>
          <a:bodyPr wrap="square" rtlCol="0">
            <a:spAutoFit/>
          </a:bodyPr>
          <a:lstStyle/>
          <a:p>
            <a:r>
              <a:rPr lang="en-US" dirty="0">
                <a:highlight>
                  <a:srgbClr val="FFFF00"/>
                </a:highlight>
              </a:rPr>
              <a:t>[LINK - Published]</a:t>
            </a:r>
          </a:p>
        </p:txBody>
      </p:sp>
    </p:spTree>
    <p:extLst>
      <p:ext uri="{BB962C8B-B14F-4D97-AF65-F5344CB8AC3E}">
        <p14:creationId xmlns:p14="http://schemas.microsoft.com/office/powerpoint/2010/main" val="2010513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Ditigal increasing graph line with global map behind it">
            <a:extLst>
              <a:ext uri="{FF2B5EF4-FFF2-40B4-BE49-F238E27FC236}">
                <a16:creationId xmlns:a16="http://schemas.microsoft.com/office/drawing/2014/main" id="{9013A185-B8E6-47F0-4453-9B18A96A9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2FC23C-BD76-AD0C-E064-9B4121EF1D2C}"/>
              </a:ext>
            </a:extLst>
          </p:cNvPr>
          <p:cNvSpPr txBox="1"/>
          <p:nvPr/>
        </p:nvSpPr>
        <p:spPr>
          <a:xfrm>
            <a:off x="6319779" y="5197033"/>
            <a:ext cx="5872222" cy="1323439"/>
          </a:xfrm>
          <a:prstGeom prst="rect">
            <a:avLst/>
          </a:prstGeom>
          <a:noFill/>
          <a:effectLst>
            <a:outerShdw blurRad="355600" dist="50800" dir="5400000" algn="ctr" rotWithShape="0">
              <a:srgbClr val="5EDFE7"/>
            </a:outerShdw>
          </a:effectLst>
        </p:spPr>
        <p:txBody>
          <a:bodyPr wrap="square" rtlCol="0">
            <a:spAutoFit/>
          </a:bodyPr>
          <a:lstStyle/>
          <a:p>
            <a:r>
              <a:rPr lang="en-US" sz="8000" dirty="0">
                <a:solidFill>
                  <a:schemeClr val="tx2">
                    <a:lumMod val="10000"/>
                    <a:lumOff val="90000"/>
                  </a:schemeClr>
                </a:solidFill>
              </a:rPr>
              <a:t>THANK YOU</a:t>
            </a:r>
          </a:p>
        </p:txBody>
      </p:sp>
    </p:spTree>
    <p:extLst>
      <p:ext uri="{BB962C8B-B14F-4D97-AF65-F5344CB8AC3E}">
        <p14:creationId xmlns:p14="http://schemas.microsoft.com/office/powerpoint/2010/main" val="1991085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DB464AF-AB47-E3B2-251E-4635F926950B}"/>
              </a:ext>
            </a:extLst>
          </p:cNvPr>
          <p:cNvGraphicFramePr>
            <a:graphicFrameLocks noChangeAspect="1"/>
          </p:cNvGraphicFramePr>
          <p:nvPr>
            <p:custDataLst>
              <p:tags r:id="rId1"/>
            </p:custDataLst>
            <p:extLst>
              <p:ext uri="{D42A27DB-BD31-4B8C-83A1-F6EECF244321}">
                <p14:modId xmlns:p14="http://schemas.microsoft.com/office/powerpoint/2010/main" val="2596643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2" imgH="392" progId="TCLayout.ActiveDocument.1">
                  <p:embed/>
                </p:oleObj>
              </mc:Choice>
              <mc:Fallback>
                <p:oleObj name="think-cell Slide" r:id="rId6" imgW="392" imgH="392"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0677551A-93E4-F3A4-3455-18F841702A2F}"/>
              </a:ext>
            </a:extLst>
          </p:cNvPr>
          <p:cNvPicPr>
            <a:picLocks noChangeAspect="1"/>
          </p:cNvPicPr>
          <p:nvPr/>
        </p:nvPicPr>
        <p:blipFill rotWithShape="1">
          <a:blip r:embed="rId8"/>
          <a:srcRect t="13318" b="10871"/>
          <a:stretch/>
        </p:blipFill>
        <p:spPr>
          <a:xfrm>
            <a:off x="2119086" y="0"/>
            <a:ext cx="8273143" cy="6858000"/>
          </a:xfrm>
          <a:prstGeom prst="rect">
            <a:avLst/>
          </a:prstGeom>
        </p:spPr>
      </p:pic>
      <p:pic>
        <p:nvPicPr>
          <p:cNvPr id="7" name="Screen Recording 6">
            <a:hlinkClick r:id="" action="ppaction://media"/>
            <a:extLst>
              <a:ext uri="{FF2B5EF4-FFF2-40B4-BE49-F238E27FC236}">
                <a16:creationId xmlns:a16="http://schemas.microsoft.com/office/drawing/2014/main" id="{48231C2D-7892-E5F0-9648-68FA6820B6B2}"/>
              </a:ext>
            </a:extLst>
          </p:cNvPr>
          <p:cNvPicPr>
            <a:picLocks noChangeAspect="1"/>
          </p:cNvPicPr>
          <p:nvPr>
            <a:videoFile r:link="rId2"/>
            <p:extLst>
              <p:ext uri="{DAA4B4D4-6D71-4841-9C94-3DE7FCFB9230}">
                <p14:media xmlns:p14="http://schemas.microsoft.com/office/powerpoint/2010/main" r:embed="rId3">
                  <p14:trim st="14357" end="6620.5"/>
                </p14:media>
              </p:ext>
            </p:extLst>
          </p:nvPr>
        </p:nvPicPr>
        <p:blipFill>
          <a:blip r:embed="rId9"/>
          <a:stretch>
            <a:fillRect/>
          </a:stretch>
        </p:blipFill>
        <p:spPr>
          <a:xfrm>
            <a:off x="2937038" y="333829"/>
            <a:ext cx="6664639" cy="416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4620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9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remove"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9A4D28-06FD-5970-0756-778443982272}"/>
              </a:ext>
            </a:extLst>
          </p:cNvPr>
          <p:cNvGraphicFramePr>
            <a:graphicFrameLocks noChangeAspect="1"/>
          </p:cNvGraphicFramePr>
          <p:nvPr>
            <p:custDataLst>
              <p:tags r:id="rId1"/>
            </p:custDataLst>
            <p:extLst>
              <p:ext uri="{D42A27DB-BD31-4B8C-83A1-F6EECF244321}">
                <p14:modId xmlns:p14="http://schemas.microsoft.com/office/powerpoint/2010/main" val="2800746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D90943E6-7BBB-B849-ACED-F7CC0B5723C9}"/>
              </a:ext>
            </a:extLst>
          </p:cNvPr>
          <p:cNvGrpSpPr/>
          <p:nvPr/>
        </p:nvGrpSpPr>
        <p:grpSpPr>
          <a:xfrm>
            <a:off x="1120321" y="641318"/>
            <a:ext cx="9362184" cy="4395507"/>
            <a:chOff x="135136" y="2310874"/>
            <a:chExt cx="6849669" cy="3280390"/>
          </a:xfrm>
        </p:grpSpPr>
        <p:sp>
          <p:nvSpPr>
            <p:cNvPr id="10" name="Rectangle: Rounded Corners 9">
              <a:extLst>
                <a:ext uri="{FF2B5EF4-FFF2-40B4-BE49-F238E27FC236}">
                  <a16:creationId xmlns:a16="http://schemas.microsoft.com/office/drawing/2014/main" id="{1DB5E596-44B9-4064-85A7-E3A36A4E1CF6}"/>
                </a:ext>
              </a:extLst>
            </p:cNvPr>
            <p:cNvSpPr/>
            <p:nvPr/>
          </p:nvSpPr>
          <p:spPr>
            <a:xfrm>
              <a:off x="1251559" y="3140849"/>
              <a:ext cx="1736658" cy="457294"/>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Data Extract</a:t>
              </a:r>
            </a:p>
          </p:txBody>
        </p:sp>
        <p:sp>
          <p:nvSpPr>
            <p:cNvPr id="11" name="Rectangle: Rounded Corners 10">
              <a:extLst>
                <a:ext uri="{FF2B5EF4-FFF2-40B4-BE49-F238E27FC236}">
                  <a16:creationId xmlns:a16="http://schemas.microsoft.com/office/drawing/2014/main" id="{8E54088A-129B-13C7-7548-3522885B061E}"/>
                </a:ext>
              </a:extLst>
            </p:cNvPr>
            <p:cNvSpPr/>
            <p:nvPr/>
          </p:nvSpPr>
          <p:spPr>
            <a:xfrm>
              <a:off x="3236310" y="2506322"/>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Data Transform</a:t>
              </a:r>
            </a:p>
          </p:txBody>
        </p:sp>
        <p:sp>
          <p:nvSpPr>
            <p:cNvPr id="12" name="Rectangle: Rounded Corners 11">
              <a:extLst>
                <a:ext uri="{FF2B5EF4-FFF2-40B4-BE49-F238E27FC236}">
                  <a16:creationId xmlns:a16="http://schemas.microsoft.com/office/drawing/2014/main" id="{DC8969C3-EE00-E169-AB38-9FDE5C95D901}"/>
                </a:ext>
              </a:extLst>
            </p:cNvPr>
            <p:cNvSpPr/>
            <p:nvPr/>
          </p:nvSpPr>
          <p:spPr>
            <a:xfrm>
              <a:off x="5248147" y="3140849"/>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Data Load</a:t>
              </a:r>
            </a:p>
          </p:txBody>
        </p:sp>
        <p:sp>
          <p:nvSpPr>
            <p:cNvPr id="13" name="Rectangle: Rounded Corners 12">
              <a:extLst>
                <a:ext uri="{FF2B5EF4-FFF2-40B4-BE49-F238E27FC236}">
                  <a16:creationId xmlns:a16="http://schemas.microsoft.com/office/drawing/2014/main" id="{1D2D000B-B9B2-11FB-27FF-4648A4227420}"/>
                </a:ext>
              </a:extLst>
            </p:cNvPr>
            <p:cNvSpPr/>
            <p:nvPr/>
          </p:nvSpPr>
          <p:spPr>
            <a:xfrm>
              <a:off x="5248147" y="4350925"/>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Database Export</a:t>
              </a:r>
            </a:p>
          </p:txBody>
        </p:sp>
        <p:sp>
          <p:nvSpPr>
            <p:cNvPr id="14" name="Rectangle: Rounded Corners 13">
              <a:extLst>
                <a:ext uri="{FF2B5EF4-FFF2-40B4-BE49-F238E27FC236}">
                  <a16:creationId xmlns:a16="http://schemas.microsoft.com/office/drawing/2014/main" id="{E59E8AD8-E9D8-C655-D93A-DF705DEA7D24}"/>
                </a:ext>
              </a:extLst>
            </p:cNvPr>
            <p:cNvSpPr/>
            <p:nvPr/>
          </p:nvSpPr>
          <p:spPr>
            <a:xfrm>
              <a:off x="3236310" y="5133969"/>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Design &amp; Test</a:t>
              </a:r>
            </a:p>
          </p:txBody>
        </p:sp>
        <p:sp>
          <p:nvSpPr>
            <p:cNvPr id="15" name="Rectangle: Rounded Corners 14">
              <a:extLst>
                <a:ext uri="{FF2B5EF4-FFF2-40B4-BE49-F238E27FC236}">
                  <a16:creationId xmlns:a16="http://schemas.microsoft.com/office/drawing/2014/main" id="{7DAC30D3-F27A-007F-339C-FC18FBB9A055}"/>
                </a:ext>
              </a:extLst>
            </p:cNvPr>
            <p:cNvSpPr/>
            <p:nvPr/>
          </p:nvSpPr>
          <p:spPr>
            <a:xfrm>
              <a:off x="135136" y="4926985"/>
              <a:ext cx="1736658" cy="457295"/>
            </a:xfrm>
            <a:prstGeom prst="roundRect">
              <a:avLst/>
            </a:prstGeom>
            <a:solidFill>
              <a:srgbClr val="05043B"/>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Light"/>
                </a:rPr>
                <a:t>Publish</a:t>
              </a:r>
              <a:endParaRPr kumimoji="0" lang="en-US" sz="1600" b="0" i="0" u="none" strike="noStrike" kern="0" cap="none" spc="0" normalizeH="0" baseline="0" noProof="0" dirty="0">
                <a:ln>
                  <a:noFill/>
                </a:ln>
                <a:solidFill>
                  <a:srgbClr val="FFFFFF"/>
                </a:solidFill>
                <a:effectLst/>
                <a:uLnTx/>
                <a:uFillTx/>
                <a:latin typeface="Calibri Light"/>
              </a:endParaRPr>
            </a:p>
          </p:txBody>
        </p:sp>
        <p:sp>
          <p:nvSpPr>
            <p:cNvPr id="16" name="Rectangle: Rounded Corners 15">
              <a:extLst>
                <a:ext uri="{FF2B5EF4-FFF2-40B4-BE49-F238E27FC236}">
                  <a16:creationId xmlns:a16="http://schemas.microsoft.com/office/drawing/2014/main" id="{38D00632-71E5-65A0-80E6-0718F5BC68CE}"/>
                </a:ext>
              </a:extLst>
            </p:cNvPr>
            <p:cNvSpPr/>
            <p:nvPr/>
          </p:nvSpPr>
          <p:spPr>
            <a:xfrm>
              <a:off x="1251559" y="4350925"/>
              <a:ext cx="1736658" cy="457295"/>
            </a:xfrm>
            <a:prstGeom prst="roundRect">
              <a:avLst/>
            </a:prstGeom>
            <a:solidFill>
              <a:srgbClr val="E89756">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89756">
                      <a:lumMod val="50000"/>
                    </a:srgbClr>
                  </a:solidFill>
                  <a:effectLst/>
                  <a:uLnTx/>
                  <a:uFillTx/>
                  <a:latin typeface="Calibri Light"/>
                </a:rPr>
                <a:t>Deploy</a:t>
              </a:r>
            </a:p>
          </p:txBody>
        </p:sp>
        <p:cxnSp>
          <p:nvCxnSpPr>
            <p:cNvPr id="17" name="Connector: Curved 16">
              <a:extLst>
                <a:ext uri="{FF2B5EF4-FFF2-40B4-BE49-F238E27FC236}">
                  <a16:creationId xmlns:a16="http://schemas.microsoft.com/office/drawing/2014/main" id="{269714C1-49D2-A58D-C8B3-4D69968EF994}"/>
                </a:ext>
              </a:extLst>
            </p:cNvPr>
            <p:cNvCxnSpPr>
              <a:stCxn id="11" idx="3"/>
              <a:endCxn id="12" idx="0"/>
            </p:cNvCxnSpPr>
            <p:nvPr/>
          </p:nvCxnSpPr>
          <p:spPr>
            <a:xfrm>
              <a:off x="4972968" y="2734970"/>
              <a:ext cx="1143508" cy="405879"/>
            </a:xfrm>
            <a:prstGeom prst="curvedConnector2">
              <a:avLst/>
            </a:prstGeom>
            <a:noFill/>
            <a:ln w="19050" cap="flat" cmpd="sng" algn="ctr">
              <a:solidFill>
                <a:srgbClr val="000000"/>
              </a:solidFill>
              <a:prstDash val="solid"/>
              <a:miter lim="800000"/>
              <a:tailEnd type="triangle"/>
            </a:ln>
            <a:effectLst/>
          </p:spPr>
        </p:cxnSp>
        <p:cxnSp>
          <p:nvCxnSpPr>
            <p:cNvPr id="18" name="Connector: Curved 17">
              <a:extLst>
                <a:ext uri="{FF2B5EF4-FFF2-40B4-BE49-F238E27FC236}">
                  <a16:creationId xmlns:a16="http://schemas.microsoft.com/office/drawing/2014/main" id="{E57E7652-6684-D10D-8596-C8DDA8D3D2EF}"/>
                </a:ext>
              </a:extLst>
            </p:cNvPr>
            <p:cNvCxnSpPr>
              <a:stCxn id="13" idx="2"/>
              <a:endCxn id="14" idx="3"/>
            </p:cNvCxnSpPr>
            <p:nvPr/>
          </p:nvCxnSpPr>
          <p:spPr>
            <a:xfrm rot="5400000">
              <a:off x="5267524" y="4513664"/>
              <a:ext cx="554397" cy="1143508"/>
            </a:xfrm>
            <a:prstGeom prst="curvedConnector2">
              <a:avLst/>
            </a:prstGeom>
            <a:noFill/>
            <a:ln w="19050" cap="flat" cmpd="sng" algn="ctr">
              <a:solidFill>
                <a:srgbClr val="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15B32D16-BDE7-DE24-C764-69DB4E74F508}"/>
                </a:ext>
              </a:extLst>
            </p:cNvPr>
            <p:cNvCxnSpPr>
              <a:stCxn id="12" idx="2"/>
              <a:endCxn id="13" idx="0"/>
            </p:cNvCxnSpPr>
            <p:nvPr/>
          </p:nvCxnSpPr>
          <p:spPr>
            <a:xfrm>
              <a:off x="6116476" y="3598144"/>
              <a:ext cx="0" cy="752781"/>
            </a:xfrm>
            <a:prstGeom prst="straightConnector1">
              <a:avLst/>
            </a:prstGeom>
            <a:noFill/>
            <a:ln w="19050" cap="flat" cmpd="sng" algn="ctr">
              <a:solidFill>
                <a:srgbClr val="000000"/>
              </a:solidFill>
              <a:prstDash val="solid"/>
              <a:miter lim="800000"/>
              <a:tailEnd type="triangle"/>
            </a:ln>
            <a:effectLst/>
          </p:spPr>
        </p:cxnSp>
        <p:cxnSp>
          <p:nvCxnSpPr>
            <p:cNvPr id="20" name="Connector: Curved 19">
              <a:extLst>
                <a:ext uri="{FF2B5EF4-FFF2-40B4-BE49-F238E27FC236}">
                  <a16:creationId xmlns:a16="http://schemas.microsoft.com/office/drawing/2014/main" id="{3E1CDEF8-4807-5F9C-8146-DF3BA1417B9B}"/>
                </a:ext>
              </a:extLst>
            </p:cNvPr>
            <p:cNvCxnSpPr>
              <a:stCxn id="14" idx="1"/>
              <a:endCxn id="16" idx="2"/>
            </p:cNvCxnSpPr>
            <p:nvPr/>
          </p:nvCxnSpPr>
          <p:spPr>
            <a:xfrm rot="10800000">
              <a:off x="2119888" y="4808221"/>
              <a:ext cx="1116422" cy="554397"/>
            </a:xfrm>
            <a:prstGeom prst="curvedConnector2">
              <a:avLst/>
            </a:prstGeom>
            <a:noFill/>
            <a:ln w="19050" cap="flat" cmpd="sng" algn="ctr">
              <a:solidFill>
                <a:srgbClr val="000000"/>
              </a:solidFill>
              <a:prstDash val="solid"/>
              <a:miter lim="800000"/>
              <a:tailEnd type="triangle"/>
            </a:ln>
            <a:effectLst/>
          </p:spPr>
        </p:cxnSp>
        <p:cxnSp>
          <p:nvCxnSpPr>
            <p:cNvPr id="22" name="Connector: Curved 21">
              <a:extLst>
                <a:ext uri="{FF2B5EF4-FFF2-40B4-BE49-F238E27FC236}">
                  <a16:creationId xmlns:a16="http://schemas.microsoft.com/office/drawing/2014/main" id="{7957C499-B9E4-FF19-841A-6A828F16BB70}"/>
                </a:ext>
              </a:extLst>
            </p:cNvPr>
            <p:cNvCxnSpPr>
              <a:cxnSpLocks/>
              <a:stCxn id="10" idx="0"/>
              <a:endCxn id="11" idx="1"/>
            </p:cNvCxnSpPr>
            <p:nvPr/>
          </p:nvCxnSpPr>
          <p:spPr>
            <a:xfrm rot="5400000" flipH="1" flipV="1">
              <a:off x="2475160" y="2379699"/>
              <a:ext cx="405879" cy="1116422"/>
            </a:xfrm>
            <a:prstGeom prst="curvedConnector2">
              <a:avLst/>
            </a:prstGeom>
            <a:noFill/>
            <a:ln w="19050" cap="flat" cmpd="sng" algn="ctr">
              <a:solidFill>
                <a:srgbClr val="000000"/>
              </a:solidFill>
              <a:prstDash val="solid"/>
              <a:miter lim="800000"/>
              <a:tailEnd type="triangle"/>
            </a:ln>
            <a:effectLst/>
          </p:spPr>
        </p:cxnSp>
        <p:sp>
          <p:nvSpPr>
            <p:cNvPr id="23" name="Oval 22">
              <a:extLst>
                <a:ext uri="{FF2B5EF4-FFF2-40B4-BE49-F238E27FC236}">
                  <a16:creationId xmlns:a16="http://schemas.microsoft.com/office/drawing/2014/main" id="{EF6F418E-52E2-252B-D267-94D3DF6FC084}"/>
                </a:ext>
              </a:extLst>
            </p:cNvPr>
            <p:cNvSpPr/>
            <p:nvPr/>
          </p:nvSpPr>
          <p:spPr>
            <a:xfrm>
              <a:off x="1003465" y="3222490"/>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1</a:t>
              </a:r>
            </a:p>
          </p:txBody>
        </p:sp>
        <p:sp>
          <p:nvSpPr>
            <p:cNvPr id="24" name="Oval 23">
              <a:extLst>
                <a:ext uri="{FF2B5EF4-FFF2-40B4-BE49-F238E27FC236}">
                  <a16:creationId xmlns:a16="http://schemas.microsoft.com/office/drawing/2014/main" id="{7248629B-384D-D64F-D137-D1CCD52789AB}"/>
                </a:ext>
              </a:extLst>
            </p:cNvPr>
            <p:cNvSpPr/>
            <p:nvPr/>
          </p:nvSpPr>
          <p:spPr>
            <a:xfrm>
              <a:off x="3942481" y="2310874"/>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2</a:t>
              </a:r>
            </a:p>
          </p:txBody>
        </p:sp>
        <p:sp>
          <p:nvSpPr>
            <p:cNvPr id="25" name="Oval 24">
              <a:extLst>
                <a:ext uri="{FF2B5EF4-FFF2-40B4-BE49-F238E27FC236}">
                  <a16:creationId xmlns:a16="http://schemas.microsoft.com/office/drawing/2014/main" id="{DB0BE382-FABB-EE88-3489-B0E3D9382C55}"/>
                </a:ext>
              </a:extLst>
            </p:cNvPr>
            <p:cNvSpPr/>
            <p:nvPr/>
          </p:nvSpPr>
          <p:spPr>
            <a:xfrm>
              <a:off x="5000053" y="3222490"/>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3</a:t>
              </a:r>
            </a:p>
          </p:txBody>
        </p:sp>
        <p:sp>
          <p:nvSpPr>
            <p:cNvPr id="26" name="Oval 25">
              <a:extLst>
                <a:ext uri="{FF2B5EF4-FFF2-40B4-BE49-F238E27FC236}">
                  <a16:creationId xmlns:a16="http://schemas.microsoft.com/office/drawing/2014/main" id="{20B4B544-E7DD-25F3-D0F8-10E1F665B4C0}"/>
                </a:ext>
              </a:extLst>
            </p:cNvPr>
            <p:cNvSpPr/>
            <p:nvPr/>
          </p:nvSpPr>
          <p:spPr>
            <a:xfrm>
              <a:off x="5043579" y="4427742"/>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4</a:t>
              </a:r>
            </a:p>
          </p:txBody>
        </p:sp>
        <p:sp>
          <p:nvSpPr>
            <p:cNvPr id="27" name="Oval 26">
              <a:extLst>
                <a:ext uri="{FF2B5EF4-FFF2-40B4-BE49-F238E27FC236}">
                  <a16:creationId xmlns:a16="http://schemas.microsoft.com/office/drawing/2014/main" id="{71EC427D-36D8-211F-4E62-C69D192573A4}"/>
                </a:ext>
              </a:extLst>
            </p:cNvPr>
            <p:cNvSpPr/>
            <p:nvPr/>
          </p:nvSpPr>
          <p:spPr>
            <a:xfrm>
              <a:off x="3940072" y="4918841"/>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5</a:t>
              </a:r>
            </a:p>
          </p:txBody>
        </p:sp>
        <p:sp>
          <p:nvSpPr>
            <p:cNvPr id="28" name="Oval 27">
              <a:extLst>
                <a:ext uri="{FF2B5EF4-FFF2-40B4-BE49-F238E27FC236}">
                  <a16:creationId xmlns:a16="http://schemas.microsoft.com/office/drawing/2014/main" id="{3A4D5CF6-8CA2-DBBE-80FA-DB5DBB954298}"/>
                </a:ext>
              </a:extLst>
            </p:cNvPr>
            <p:cNvSpPr/>
            <p:nvPr/>
          </p:nvSpPr>
          <p:spPr>
            <a:xfrm>
              <a:off x="982699" y="4412996"/>
              <a:ext cx="333153" cy="333153"/>
            </a:xfrm>
            <a:prstGeom prst="ellipse">
              <a:avLst/>
            </a:prstGeom>
            <a:solidFill>
              <a:srgbClr val="2F3342">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6</a:t>
              </a:r>
            </a:p>
          </p:txBody>
        </p:sp>
        <p:sp>
          <p:nvSpPr>
            <p:cNvPr id="29" name="Rectangle: Rounded Corners 28">
              <a:extLst>
                <a:ext uri="{FF2B5EF4-FFF2-40B4-BE49-F238E27FC236}">
                  <a16:creationId xmlns:a16="http://schemas.microsoft.com/office/drawing/2014/main" id="{5C33906B-7246-246E-5C00-767C6AC373DE}"/>
                </a:ext>
              </a:extLst>
            </p:cNvPr>
            <p:cNvSpPr/>
            <p:nvPr/>
          </p:nvSpPr>
          <p:spPr>
            <a:xfrm>
              <a:off x="135136" y="2535811"/>
              <a:ext cx="1736658" cy="457295"/>
            </a:xfrm>
            <a:prstGeom prst="roundRect">
              <a:avLst/>
            </a:prstGeom>
            <a:solidFill>
              <a:srgbClr val="A53F51">
                <a:lumMod val="60000"/>
                <a:lumOff val="40000"/>
              </a:srgb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rgbClr val="A53F51">
                      <a:lumMod val="50000"/>
                    </a:srgbClr>
                  </a:solidFill>
                  <a:latin typeface="Calibri Light"/>
                </a:rPr>
                <a:t>kaggle.com</a:t>
              </a:r>
              <a:endParaRPr kumimoji="0" lang="en-US" sz="1600" b="0" i="0" u="none" strike="noStrike" kern="0" cap="none" spc="0" normalizeH="0" baseline="0" noProof="0" dirty="0">
                <a:ln>
                  <a:noFill/>
                </a:ln>
                <a:solidFill>
                  <a:srgbClr val="A53F51">
                    <a:lumMod val="50000"/>
                  </a:srgbClr>
                </a:solidFill>
                <a:effectLst/>
                <a:uLnTx/>
                <a:uFillTx/>
                <a:latin typeface="Calibri Light"/>
              </a:endParaRPr>
            </a:p>
          </p:txBody>
        </p:sp>
        <p:sp>
          <p:nvSpPr>
            <p:cNvPr id="32" name="Arrow: Bent 31">
              <a:extLst>
                <a:ext uri="{FF2B5EF4-FFF2-40B4-BE49-F238E27FC236}">
                  <a16:creationId xmlns:a16="http://schemas.microsoft.com/office/drawing/2014/main" id="{61682EE7-875A-E067-80EF-CF3AEC7A51DE}"/>
                </a:ext>
              </a:extLst>
            </p:cNvPr>
            <p:cNvSpPr/>
            <p:nvPr/>
          </p:nvSpPr>
          <p:spPr>
            <a:xfrm flipV="1">
              <a:off x="618436" y="3069486"/>
              <a:ext cx="327396" cy="376671"/>
            </a:xfrm>
            <a:prstGeom prst="bentArrow">
              <a:avLst/>
            </a:prstGeom>
            <a:solidFill>
              <a:srgbClr val="E89756">
                <a:lumMod val="50000"/>
              </a:srgbClr>
            </a:solidFill>
            <a:ln w="19050" cap="flat" cmpd="sng" algn="ctr">
              <a:solidFill>
                <a:srgbClr val="A53F51">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34" name="Arrow: Bent 33">
            <a:extLst>
              <a:ext uri="{FF2B5EF4-FFF2-40B4-BE49-F238E27FC236}">
                <a16:creationId xmlns:a16="http://schemas.microsoft.com/office/drawing/2014/main" id="{B8291438-655A-C0ED-B19B-E9C533CF53E4}"/>
              </a:ext>
            </a:extLst>
          </p:cNvPr>
          <p:cNvSpPr/>
          <p:nvPr/>
        </p:nvSpPr>
        <p:spPr>
          <a:xfrm rot="16200000" flipH="1">
            <a:off x="1730098" y="3580950"/>
            <a:ext cx="447488" cy="504714"/>
          </a:xfrm>
          <a:prstGeom prst="bentArrow">
            <a:avLst/>
          </a:prstGeom>
          <a:solidFill>
            <a:srgbClr val="435369">
              <a:lumMod val="50000"/>
            </a:srgbClr>
          </a:solidFill>
          <a:ln w="19050" cap="flat" cmpd="sng" algn="ctr">
            <a:solidFill>
              <a:schemeClr val="tx1"/>
            </a:solidFill>
            <a:prstDash val="solid"/>
            <a:miter lim="800000"/>
          </a:ln>
          <a:effectLst/>
        </p:spPr>
        <p:txBody>
          <a:bodyPr rtlCol="0" anchor="ctr"/>
          <a:lstStyle/>
          <a:p>
            <a:pPr algn="ctr"/>
            <a:endParaRPr lang="en-US" kern="0">
              <a:solidFill>
                <a:srgbClr val="000000"/>
              </a:solidFill>
              <a:latin typeface="Calibri"/>
            </a:endParaRPr>
          </a:p>
        </p:txBody>
      </p:sp>
      <p:pic>
        <p:nvPicPr>
          <p:cNvPr id="3074" name="Picture 2">
            <a:extLst>
              <a:ext uri="{FF2B5EF4-FFF2-40B4-BE49-F238E27FC236}">
                <a16:creationId xmlns:a16="http://schemas.microsoft.com/office/drawing/2014/main" id="{3A96973D-9150-C32B-D2B9-4E3D7A4BE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021" y="5089937"/>
            <a:ext cx="1525937" cy="117913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38214A87-57FA-9E22-64BA-75C81374A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3605" y="738769"/>
            <a:ext cx="878208" cy="878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46D47D2-6B54-3AD2-3E5C-084A14BAD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7666" y="5166934"/>
            <a:ext cx="1796629" cy="89831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64DF9D56-FFC6-742E-5BF7-786E0E946E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30632" y="1685721"/>
            <a:ext cx="928508" cy="9285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FDA124B-51D2-B6CB-82DF-0DCCC8794F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50491" y="5275465"/>
            <a:ext cx="1155205" cy="6498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a:extLst>
              <a:ext uri="{FF2B5EF4-FFF2-40B4-BE49-F238E27FC236}">
                <a16:creationId xmlns:a16="http://schemas.microsoft.com/office/drawing/2014/main" id="{02B3FEEF-ABDC-4032-3CBA-C274EA158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9873" y="3271268"/>
            <a:ext cx="878208" cy="87820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F63CC972-0FCE-1563-16F0-A8E684CD4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951" y="2317967"/>
            <a:ext cx="1310811" cy="131081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IT HUB PAGES: PROCEDURE TO CREATE PAGES ON GITHUB">
            <a:extLst>
              <a:ext uri="{FF2B5EF4-FFF2-40B4-BE49-F238E27FC236}">
                <a16:creationId xmlns:a16="http://schemas.microsoft.com/office/drawing/2014/main" id="{5E90F741-B8B9-9D4C-0A01-66B8DB2026B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0505" t="20930" r="30933" b="25627"/>
          <a:stretch/>
        </p:blipFill>
        <p:spPr bwMode="auto">
          <a:xfrm>
            <a:off x="1510149" y="4833476"/>
            <a:ext cx="1495021" cy="1035981"/>
          </a:xfrm>
          <a:prstGeom prst="rect">
            <a:avLst/>
          </a:prstGeom>
          <a:noFill/>
          <a:extLst>
            <a:ext uri="{909E8E84-426E-40DD-AFC4-6F175D3DCCD1}">
              <a14:hiddenFill xmlns:a14="http://schemas.microsoft.com/office/drawing/2010/main">
                <a:solidFill>
                  <a:srgbClr val="FFFFFF"/>
                </a:solidFill>
              </a14:hiddenFill>
            </a:ext>
          </a:extLst>
        </p:spPr>
      </p:pic>
      <p:sp>
        <p:nvSpPr>
          <p:cNvPr id="38" name="Plus Sign 37">
            <a:extLst>
              <a:ext uri="{FF2B5EF4-FFF2-40B4-BE49-F238E27FC236}">
                <a16:creationId xmlns:a16="http://schemas.microsoft.com/office/drawing/2014/main" id="{85EBAE73-3B0F-111F-6812-643422125926}"/>
              </a:ext>
            </a:extLst>
          </p:cNvPr>
          <p:cNvSpPr/>
          <p:nvPr/>
        </p:nvSpPr>
        <p:spPr>
          <a:xfrm>
            <a:off x="7333145" y="5275465"/>
            <a:ext cx="649802" cy="649802"/>
          </a:xfrm>
          <a:prstGeom prst="mathPlus">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074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9A4D28-06FD-5970-0756-7784439822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9C9A4D28-06FD-5970-0756-7784439822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103" name="Picture 7">
            <a:extLst>
              <a:ext uri="{FF2B5EF4-FFF2-40B4-BE49-F238E27FC236}">
                <a16:creationId xmlns:a16="http://schemas.microsoft.com/office/drawing/2014/main" id="{2214E8DA-EE85-42A3-48FC-49B04AC1EB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0" y="0"/>
            <a:ext cx="653891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CCA72C1B-6CB1-F0CE-A1C1-08E04A80D6CF}"/>
              </a:ext>
            </a:extLst>
          </p:cNvPr>
          <p:cNvGraphicFramePr>
            <a:graphicFrameLocks noGrp="1"/>
          </p:cNvGraphicFramePr>
          <p:nvPr>
            <p:extLst>
              <p:ext uri="{D42A27DB-BD31-4B8C-83A1-F6EECF244321}">
                <p14:modId xmlns:p14="http://schemas.microsoft.com/office/powerpoint/2010/main" val="1888514413"/>
              </p:ext>
            </p:extLst>
          </p:nvPr>
        </p:nvGraphicFramePr>
        <p:xfrm>
          <a:off x="6769100" y="79534"/>
          <a:ext cx="2590799" cy="1050765"/>
        </p:xfrm>
        <a:graphic>
          <a:graphicData uri="http://schemas.openxmlformats.org/drawingml/2006/table">
            <a:tbl>
              <a:tblPr/>
              <a:tblGrid>
                <a:gridCol w="1730459">
                  <a:extLst>
                    <a:ext uri="{9D8B030D-6E8A-4147-A177-3AD203B41FA5}">
                      <a16:colId xmlns:a16="http://schemas.microsoft.com/office/drawing/2014/main" val="964227319"/>
                    </a:ext>
                  </a:extLst>
                </a:gridCol>
                <a:gridCol w="860340">
                  <a:extLst>
                    <a:ext uri="{9D8B030D-6E8A-4147-A177-3AD203B41FA5}">
                      <a16:colId xmlns:a16="http://schemas.microsoft.com/office/drawing/2014/main" val="2572399630"/>
                    </a:ext>
                  </a:extLst>
                </a:gridCol>
              </a:tblGrid>
              <a:tr h="350255">
                <a:tc>
                  <a:txBody>
                    <a:bodyPr/>
                    <a:lstStyle/>
                    <a:p>
                      <a:pPr rtl="0" fontAlgn="t">
                        <a:spcBef>
                          <a:spcPts val="0"/>
                        </a:spcBef>
                        <a:spcAft>
                          <a:spcPts val="0"/>
                        </a:spcAft>
                      </a:pPr>
                      <a:r>
                        <a:rPr lang="en-US" sz="1200" b="0" i="0" u="none" strike="noStrike">
                          <a:solidFill>
                            <a:srgbClr val="000000"/>
                          </a:solidFill>
                          <a:effectLst/>
                          <a:highlight>
                            <a:srgbClr val="F9CB9C"/>
                          </a:highlight>
                          <a:latin typeface="Arial" panose="020B0604020202020204" pitchFamily="34" charset="0"/>
                        </a:rPr>
                        <a:t>Number of records</a:t>
                      </a:r>
                      <a:endParaRPr lang="en-US" sz="1200">
                        <a:effectLst/>
                        <a:highlight>
                          <a:srgbClr val="F9CB9C"/>
                        </a:highligh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solidFill>
                      <a:srgbClr val="F9CB9C"/>
                    </a:solid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8820</a:t>
                      </a:r>
                      <a:endParaRPr lang="en-US" sz="1200">
                        <a:effectLs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469246490"/>
                  </a:ext>
                </a:extLst>
              </a:tr>
              <a:tr h="350255">
                <a:tc>
                  <a:txBody>
                    <a:bodyPr/>
                    <a:lstStyle/>
                    <a:p>
                      <a:pPr rtl="0" fontAlgn="t">
                        <a:spcBef>
                          <a:spcPts val="0"/>
                        </a:spcBef>
                        <a:spcAft>
                          <a:spcPts val="0"/>
                        </a:spcAft>
                      </a:pPr>
                      <a:r>
                        <a:rPr lang="en-US" sz="1200" b="0" i="0" u="none" strike="noStrike">
                          <a:solidFill>
                            <a:srgbClr val="000000"/>
                          </a:solidFill>
                          <a:effectLst/>
                          <a:highlight>
                            <a:srgbClr val="F9CB9C"/>
                          </a:highlight>
                          <a:latin typeface="Arial" panose="020B0604020202020204" pitchFamily="34" charset="0"/>
                        </a:rPr>
                        <a:t>Number of countries</a:t>
                      </a:r>
                      <a:endParaRPr lang="en-US" sz="1200">
                        <a:effectLst/>
                        <a:highlight>
                          <a:srgbClr val="F9CB9C"/>
                        </a:highligh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solidFill>
                      <a:srgbClr val="F9CB9C"/>
                    </a:solid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196</a:t>
                      </a:r>
                      <a:endParaRPr lang="en-US" sz="1200">
                        <a:effectLs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732689016"/>
                  </a:ext>
                </a:extLst>
              </a:tr>
              <a:tr h="350255">
                <a:tc>
                  <a:txBody>
                    <a:bodyPr/>
                    <a:lstStyle/>
                    <a:p>
                      <a:pPr rtl="0" fontAlgn="t">
                        <a:spcBef>
                          <a:spcPts val="0"/>
                        </a:spcBef>
                        <a:spcAft>
                          <a:spcPts val="0"/>
                        </a:spcAft>
                      </a:pPr>
                      <a:r>
                        <a:rPr lang="en-US" sz="1200" b="0" i="0" u="none" strike="noStrike" dirty="0">
                          <a:solidFill>
                            <a:srgbClr val="000000"/>
                          </a:solidFill>
                          <a:effectLst/>
                          <a:highlight>
                            <a:srgbClr val="F9CB9C"/>
                          </a:highlight>
                          <a:latin typeface="Arial" panose="020B0604020202020204" pitchFamily="34" charset="0"/>
                        </a:rPr>
                        <a:t>Number years</a:t>
                      </a:r>
                      <a:endParaRPr lang="en-US" sz="1200" dirty="0">
                        <a:effectLst/>
                        <a:highlight>
                          <a:srgbClr val="F9CB9C"/>
                        </a:highligh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solidFill>
                      <a:srgbClr val="F9CB9C"/>
                    </a:solidFill>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45</a:t>
                      </a:r>
                      <a:endParaRPr lang="en-US" sz="1200" dirty="0">
                        <a:effectLst/>
                      </a:endParaRPr>
                    </a:p>
                  </a:txBody>
                  <a:tcPr marL="38100" marR="38100" marT="38100" marB="38100" anchor="ctr">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579429006"/>
                  </a:ext>
                </a:extLst>
              </a:tr>
            </a:tbl>
          </a:graphicData>
        </a:graphic>
      </p:graphicFrame>
      <p:sp>
        <p:nvSpPr>
          <p:cNvPr id="7" name="Rectangle 8">
            <a:extLst>
              <a:ext uri="{FF2B5EF4-FFF2-40B4-BE49-F238E27FC236}">
                <a16:creationId xmlns:a16="http://schemas.microsoft.com/office/drawing/2014/main" id="{8FD164E5-1DD6-320F-15C6-0865A22FBB12}"/>
              </a:ext>
            </a:extLst>
          </p:cNvPr>
          <p:cNvSpPr>
            <a:spLocks noChangeArrowheads="1"/>
          </p:cNvSpPr>
          <p:nvPr/>
        </p:nvSpPr>
        <p:spPr bwMode="auto">
          <a:xfrm>
            <a:off x="7610474" y="79375"/>
            <a:ext cx="2511245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4FBC13FD-12C6-73B9-FAD6-364F64A5A475}"/>
              </a:ext>
            </a:extLst>
          </p:cNvPr>
          <p:cNvSpPr/>
          <p:nvPr/>
        </p:nvSpPr>
        <p:spPr>
          <a:xfrm>
            <a:off x="5372100" y="1562100"/>
            <a:ext cx="1600200" cy="1574800"/>
          </a:xfrm>
          <a:prstGeom prst="rect">
            <a:avLst/>
          </a:prstGeom>
          <a:noFill/>
          <a:ln>
            <a:solidFill>
              <a:schemeClr val="accent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8294CB-D74C-6A5B-B1A7-D61E19B27EEE}"/>
              </a:ext>
            </a:extLst>
          </p:cNvPr>
          <p:cNvSpPr txBox="1"/>
          <p:nvPr/>
        </p:nvSpPr>
        <p:spPr>
          <a:xfrm>
            <a:off x="8181147" y="3244334"/>
            <a:ext cx="16362292" cy="369332"/>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397825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F1E1535-499E-A93B-040C-C4842FBDD2E4}"/>
              </a:ext>
            </a:extLst>
          </p:cNvPr>
          <p:cNvGraphicFramePr>
            <a:graphicFrameLocks noChangeAspect="1"/>
          </p:cNvGraphicFramePr>
          <p:nvPr>
            <p:custDataLst>
              <p:tags r:id="rId1"/>
            </p:custDataLst>
            <p:extLst>
              <p:ext uri="{D42A27DB-BD31-4B8C-83A1-F6EECF244321}">
                <p14:modId xmlns:p14="http://schemas.microsoft.com/office/powerpoint/2010/main" val="1311381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2">
            <a:extLst>
              <a:ext uri="{FF2B5EF4-FFF2-40B4-BE49-F238E27FC236}">
                <a16:creationId xmlns:a16="http://schemas.microsoft.com/office/drawing/2014/main" id="{9D718246-FC1D-668A-9B10-306F7B7B1ADD}"/>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306" b="7873"/>
          <a:stretch/>
        </p:blipFill>
        <p:spPr bwMode="auto">
          <a:xfrm>
            <a:off x="6042753" y="0"/>
            <a:ext cx="6160938" cy="3486524"/>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32CF2A2-4664-1FFA-4BF9-F370D85EF8BF}"/>
              </a:ext>
            </a:extLst>
          </p:cNvPr>
          <p:cNvPicPr>
            <a:picLocks noChangeAspect="1"/>
          </p:cNvPicPr>
          <p:nvPr/>
        </p:nvPicPr>
        <p:blipFill>
          <a:blip r:embed="rId7"/>
          <a:stretch>
            <a:fillRect/>
          </a:stretch>
        </p:blipFill>
        <p:spPr>
          <a:xfrm>
            <a:off x="0" y="1"/>
            <a:ext cx="6042752" cy="6858000"/>
          </a:xfrm>
          <a:prstGeom prst="rect">
            <a:avLst/>
          </a:prstGeom>
          <a:effectLst>
            <a:outerShdw blurRad="50800" dist="38100" dir="2700000" algn="tl" rotWithShape="0">
              <a:prstClr val="black">
                <a:alpha val="40000"/>
              </a:prstClr>
            </a:outerShdw>
          </a:effectLst>
        </p:spPr>
      </p:pic>
      <p:sp>
        <p:nvSpPr>
          <p:cNvPr id="4" name="Title 1">
            <a:extLst>
              <a:ext uri="{FF2B5EF4-FFF2-40B4-BE49-F238E27FC236}">
                <a16:creationId xmlns:a16="http://schemas.microsoft.com/office/drawing/2014/main" id="{39D23F71-F215-5F89-0FDF-C5B2CEBBD613}"/>
              </a:ext>
            </a:extLst>
          </p:cNvPr>
          <p:cNvSpPr txBox="1">
            <a:spLocks/>
          </p:cNvSpPr>
          <p:nvPr/>
        </p:nvSpPr>
        <p:spPr>
          <a:xfrm>
            <a:off x="8933245" y="5532437"/>
            <a:ext cx="327044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rgbClr val="07038D"/>
                </a:solidFill>
              </a:rPr>
              <a:t>INDIA</a:t>
            </a:r>
          </a:p>
        </p:txBody>
      </p:sp>
    </p:spTree>
    <p:extLst>
      <p:ext uri="{BB962C8B-B14F-4D97-AF65-F5344CB8AC3E}">
        <p14:creationId xmlns:p14="http://schemas.microsoft.com/office/powerpoint/2010/main" val="37749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extLst>
              <p:ext uri="{D42A27DB-BD31-4B8C-83A1-F6EECF244321}">
                <p14:modId xmlns:p14="http://schemas.microsoft.com/office/powerpoint/2010/main" val="325459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5B50CA-0602-43EC-842D-7E54BE7F484C}"/>
              </a:ext>
            </a:extLst>
          </p:cNvPr>
          <p:cNvPicPr>
            <a:picLocks noChangeAspect="1"/>
          </p:cNvPicPr>
          <p:nvPr/>
        </p:nvPicPr>
        <p:blipFill rotWithShape="1">
          <a:blip r:embed="rId7"/>
          <a:srcRect r="7652"/>
          <a:stretch/>
        </p:blipFill>
        <p:spPr>
          <a:xfrm>
            <a:off x="8521382" y="1752506"/>
            <a:ext cx="3469988" cy="3951608"/>
          </a:xfrm>
          <a:prstGeom prst="rect">
            <a:avLst/>
          </a:prstGeom>
        </p:spPr>
      </p:pic>
      <p:sp>
        <p:nvSpPr>
          <p:cNvPr id="9" name="Rectangle 8">
            <a:extLst>
              <a:ext uri="{FF2B5EF4-FFF2-40B4-BE49-F238E27FC236}">
                <a16:creationId xmlns:a16="http://schemas.microsoft.com/office/drawing/2014/main" id="{0009B9A0-D1E0-D4B0-FE14-2B7E5EDCC8E2}"/>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51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B1AD32A-C913-DC6F-7A7C-019757AD5ADD}"/>
              </a:ext>
            </a:extLst>
          </p:cNvPr>
          <p:cNvGrpSpPr/>
          <p:nvPr/>
        </p:nvGrpSpPr>
        <p:grpSpPr>
          <a:xfrm>
            <a:off x="894002" y="1283970"/>
            <a:ext cx="1837623" cy="4618264"/>
            <a:chOff x="894002" y="1283970"/>
            <a:chExt cx="1837623" cy="4618264"/>
          </a:xfrm>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4DDDF5DE-81C8-4D4C-27F5-3C876D366E66}"/>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2C12126-EE43-2DB6-6861-355E19028C8A}"/>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1980s</a:t>
              </a:r>
            </a:p>
          </p:txBody>
        </p:sp>
      </p:grpSp>
      <p:pic>
        <p:nvPicPr>
          <p:cNvPr id="9218" name="Picture 2">
            <a:extLst>
              <a:ext uri="{FF2B5EF4-FFF2-40B4-BE49-F238E27FC236}">
                <a16:creationId xmlns:a16="http://schemas.microsoft.com/office/drawing/2014/main" id="{A9CFBE81-2754-6577-7E14-41C2DD9AA6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2466" y="0"/>
            <a:ext cx="3919533" cy="30278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9262742-FFDC-5EB9-26AD-50011334DEA7}"/>
              </a:ext>
            </a:extLst>
          </p:cNvPr>
          <p:cNvSpPr txBox="1"/>
          <p:nvPr/>
        </p:nvSpPr>
        <p:spPr>
          <a:xfrm>
            <a:off x="8425213" y="3268495"/>
            <a:ext cx="3050388" cy="1477328"/>
          </a:xfrm>
          <a:prstGeom prst="rect">
            <a:avLst/>
          </a:prstGeom>
          <a:noFill/>
        </p:spPr>
        <p:txBody>
          <a:bodyPr wrap="square" rtlCol="0">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Inflation instability in response to global oil price shocks.</a:t>
            </a:r>
            <a:endParaRPr lang="en-US" b="0" dirty="0">
              <a:effectLst/>
            </a:endParaRPr>
          </a:p>
          <a:p>
            <a:br>
              <a:rPr lang="en-US" dirty="0"/>
            </a:br>
            <a:endParaRPr lang="en-US" dirty="0"/>
          </a:p>
        </p:txBody>
      </p:sp>
    </p:spTree>
    <p:extLst>
      <p:ext uri="{BB962C8B-B14F-4D97-AF65-F5344CB8AC3E}">
        <p14:creationId xmlns:p14="http://schemas.microsoft.com/office/powerpoint/2010/main" val="131284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9D6EEE-D38E-AC4A-1E39-8E812210F1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4" name="think-cell data - do not delete" hidden="1">
                        <a:extLst>
                          <a:ext uri="{FF2B5EF4-FFF2-40B4-BE49-F238E27FC236}">
                            <a16:creationId xmlns:a16="http://schemas.microsoft.com/office/drawing/2014/main" id="{1D9D6EEE-D38E-AC4A-1E39-8E812210F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1645B3-C8B4-B7CA-9BC3-E6DE97D9F07E}"/>
              </a:ext>
            </a:extLst>
          </p:cNvPr>
          <p:cNvSpPr>
            <a:spLocks noGrp="1"/>
          </p:cNvSpPr>
          <p:nvPr>
            <p:ph type="title" idx="4294967295"/>
          </p:nvPr>
        </p:nvSpPr>
        <p:spPr>
          <a:xfrm>
            <a:off x="132145" y="-37143"/>
            <a:ext cx="10515600" cy="1325563"/>
          </a:xfrm>
        </p:spPr>
        <p:txBody>
          <a:bodyPr vert="horz">
            <a:normAutofit/>
          </a:bodyPr>
          <a:lstStyle/>
          <a:p>
            <a:r>
              <a:rPr lang="en-US" sz="7200" dirty="0">
                <a:solidFill>
                  <a:srgbClr val="07038D"/>
                </a:solidFill>
              </a:rPr>
              <a:t>INDIA</a:t>
            </a:r>
          </a:p>
        </p:txBody>
      </p:sp>
      <p:pic>
        <p:nvPicPr>
          <p:cNvPr id="2050" name="Picture 2">
            <a:extLst>
              <a:ext uri="{FF2B5EF4-FFF2-40B4-BE49-F238E27FC236}">
                <a16:creationId xmlns:a16="http://schemas.microsoft.com/office/drawing/2014/main" id="{0B69BE73-8A3C-D9B2-D057-B3D2D33BDA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06" b="7873"/>
          <a:stretch/>
        </p:blipFill>
        <p:spPr bwMode="auto">
          <a:xfrm>
            <a:off x="894002" y="1888808"/>
            <a:ext cx="7092011" cy="4013426"/>
          </a:xfrm>
          <a:prstGeom prst="rect">
            <a:avLst/>
          </a:prstGeom>
          <a:noFill/>
          <a:effectLst>
            <a:outerShdw blurRad="444500" dist="127000" dir="2700000" algn="tl" rotWithShape="0">
              <a:srgbClr val="046A38">
                <a:alpha val="57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A914AB-FD35-96E7-373D-702750F2E813}"/>
              </a:ext>
            </a:extLst>
          </p:cNvPr>
          <p:cNvSpPr/>
          <p:nvPr/>
        </p:nvSpPr>
        <p:spPr>
          <a:xfrm>
            <a:off x="894002" y="1888808"/>
            <a:ext cx="7092011" cy="4013426"/>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613078B2-67EB-FFD2-2983-7FDF9DCBE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51" y="1632898"/>
            <a:ext cx="8428718" cy="52173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0F927AF-0C70-ED11-CE19-0D0B9E569A14}"/>
              </a:ext>
            </a:extLst>
          </p:cNvPr>
          <p:cNvGrpSpPr/>
          <p:nvPr/>
        </p:nvGrpSpPr>
        <p:grpSpPr>
          <a:xfrm>
            <a:off x="2450424" y="1283970"/>
            <a:ext cx="1693559" cy="4618264"/>
            <a:chOff x="894002" y="1283970"/>
            <a:chExt cx="1837623" cy="4618264"/>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1C01905D-3677-F0D6-391B-7B1C4CFDEE83}"/>
                </a:ext>
              </a:extLst>
            </p:cNvPr>
            <p:cNvSpPr/>
            <p:nvPr/>
          </p:nvSpPr>
          <p:spPr>
            <a:xfrm>
              <a:off x="894002" y="1283970"/>
              <a:ext cx="1837623" cy="4618264"/>
            </a:xfrm>
            <a:prstGeom prst="rect">
              <a:avLst/>
            </a:prstGeom>
            <a:noFill/>
            <a:ln w="76200">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4BFF66-DCF2-C705-6A2B-B31CA1678D33}"/>
                </a:ext>
              </a:extLst>
            </p:cNvPr>
            <p:cNvSpPr/>
            <p:nvPr/>
          </p:nvSpPr>
          <p:spPr>
            <a:xfrm>
              <a:off x="924491" y="1296483"/>
              <a:ext cx="1807134" cy="592325"/>
            </a:xfrm>
            <a:prstGeom prst="rect">
              <a:avLst/>
            </a:prstGeom>
            <a:solidFill>
              <a:srgbClr val="2429FC"/>
            </a:solidFill>
            <a:ln>
              <a:solidFill>
                <a:srgbClr val="242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1990s</a:t>
              </a:r>
            </a:p>
          </p:txBody>
        </p:sp>
      </p:grpSp>
      <p:grpSp>
        <p:nvGrpSpPr>
          <p:cNvPr id="11" name="Group 10">
            <a:extLst>
              <a:ext uri="{FF2B5EF4-FFF2-40B4-BE49-F238E27FC236}">
                <a16:creationId xmlns:a16="http://schemas.microsoft.com/office/drawing/2014/main" id="{95776106-81E6-76C9-4890-F65DAB07C936}"/>
              </a:ext>
            </a:extLst>
          </p:cNvPr>
          <p:cNvGrpSpPr/>
          <p:nvPr/>
        </p:nvGrpSpPr>
        <p:grpSpPr>
          <a:xfrm>
            <a:off x="8527738" y="0"/>
            <a:ext cx="3664263" cy="4353272"/>
            <a:chOff x="8527738" y="0"/>
            <a:chExt cx="3664263" cy="4353272"/>
          </a:xfrm>
          <a:effectLst>
            <a:outerShdw blurRad="50800" dist="38100" dir="2700000" algn="tl" rotWithShape="0">
              <a:prstClr val="black">
                <a:alpha val="40000"/>
              </a:prstClr>
            </a:outerShdw>
          </a:effectLst>
        </p:grpSpPr>
        <p:pic>
          <p:nvPicPr>
            <p:cNvPr id="10242" name="Picture 2">
              <a:extLst>
                <a:ext uri="{FF2B5EF4-FFF2-40B4-BE49-F238E27FC236}">
                  <a16:creationId xmlns:a16="http://schemas.microsoft.com/office/drawing/2014/main" id="{2DB30A88-242B-C39D-3AC5-02FEAA2DB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7739" y="0"/>
              <a:ext cx="366426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B364015-2AD6-5A7E-A353-0E4ED39C1B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7738" y="2438400"/>
              <a:ext cx="3664261" cy="19148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F78E638C-9EA1-D5F6-13E4-A3D9BCBEDAEF}"/>
              </a:ext>
            </a:extLst>
          </p:cNvPr>
          <p:cNvSpPr txBox="1"/>
          <p:nvPr/>
        </p:nvSpPr>
        <p:spPr>
          <a:xfrm>
            <a:off x="8525061" y="4572002"/>
            <a:ext cx="3050388" cy="1754326"/>
          </a:xfrm>
          <a:prstGeom prst="rect">
            <a:avLst/>
          </a:prstGeom>
          <a:noFill/>
        </p:spPr>
        <p:txBody>
          <a:bodyPr wrap="square" rtlCol="0">
            <a:spAutoFit/>
          </a:bodyPr>
          <a:lstStyle/>
          <a:p>
            <a:pPr rtl="0">
              <a:spcBef>
                <a:spcPts val="0"/>
              </a:spcBef>
              <a:spcAft>
                <a:spcPts val="0"/>
              </a:spcAft>
            </a:pPr>
            <a:r>
              <a:rPr lang="en-US" sz="1800" b="1" i="0" u="none" strike="noStrike" dirty="0">
                <a:solidFill>
                  <a:srgbClr val="595959"/>
                </a:solidFill>
                <a:effectLst/>
                <a:latin typeface="Lato" panose="020F0502020204030203" pitchFamily="34" charset="0"/>
              </a:rPr>
              <a:t>Above: </a:t>
            </a:r>
            <a:r>
              <a:rPr lang="en-US" sz="1800" b="0" i="1" u="none" strike="noStrike" dirty="0">
                <a:solidFill>
                  <a:srgbClr val="595959"/>
                </a:solidFill>
                <a:effectLst/>
                <a:latin typeface="Lato" panose="020F0502020204030203" pitchFamily="34" charset="0"/>
              </a:rPr>
              <a:t>Economic reforms like deregulation, lower tariffs, and inviting foreign investment.</a:t>
            </a:r>
            <a:endParaRPr lang="en-US" b="0" dirty="0">
              <a:effectLst/>
            </a:endParaRPr>
          </a:p>
          <a:p>
            <a:br>
              <a:rPr lang="en-US" dirty="0"/>
            </a:br>
            <a:endParaRPr lang="en-US" dirty="0"/>
          </a:p>
        </p:txBody>
      </p:sp>
    </p:spTree>
    <p:extLst>
      <p:ext uri="{BB962C8B-B14F-4D97-AF65-F5344CB8AC3E}">
        <p14:creationId xmlns:p14="http://schemas.microsoft.com/office/powerpoint/2010/main" val="39515822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890</TotalTime>
  <Words>1778</Words>
  <Application>Microsoft Office PowerPoint</Application>
  <PresentationFormat>Widescreen</PresentationFormat>
  <Paragraphs>226</Paragraphs>
  <Slides>23</Slides>
  <Notes>23</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Aptos</vt:lpstr>
      <vt:lpstr>Aptos Display</vt:lpstr>
      <vt:lpstr>Arial</vt:lpstr>
      <vt:lpstr>Calibri</vt:lpstr>
      <vt:lpstr>Calibri Light</vt:lpstr>
      <vt:lpstr>Lato</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INDIA</vt:lpstr>
      <vt:lpstr>INDIA</vt:lpstr>
      <vt:lpstr>INDIA</vt:lpstr>
      <vt:lpstr>INDIA</vt:lpstr>
      <vt:lpstr>INDIA</vt:lpstr>
      <vt:lpstr>INDIA</vt:lpstr>
      <vt:lpstr>PowerPoint Presentation</vt:lpstr>
      <vt:lpstr>PERU</vt:lpstr>
      <vt:lpstr>PERU</vt:lpstr>
      <vt:lpstr>PERU</vt:lpstr>
      <vt:lpstr>PERU</vt:lpstr>
      <vt:lpstr>PERU</vt:lpstr>
      <vt:lpstr>PERU</vt:lpstr>
      <vt:lpstr>PERU</vt:lpstr>
      <vt:lpstr>VENEZUELA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Ware, Wendy</dc:creator>
  <cp:lastModifiedBy>Ware, Wendy</cp:lastModifiedBy>
  <cp:revision>52</cp:revision>
  <dcterms:created xsi:type="dcterms:W3CDTF">2024-07-10T05:33:53Z</dcterms:created>
  <dcterms:modified xsi:type="dcterms:W3CDTF">2024-07-11T02:09:34Z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f2a5e4-10d8-4dfe-8082-7352c27520cb_Enabled">
    <vt:lpwstr>true</vt:lpwstr>
  </property>
  <property fmtid="{D5CDD505-2E9C-101B-9397-08002B2CF9AE}" pid="3" name="MSIP_Label_e3f2a5e4-10d8-4dfe-8082-7352c27520cb_SetDate">
    <vt:lpwstr>2024-07-10T07:18:42Z</vt:lpwstr>
  </property>
  <property fmtid="{D5CDD505-2E9C-101B-9397-08002B2CF9AE}" pid="4" name="MSIP_Label_e3f2a5e4-10d8-4dfe-8082-7352c27520cb_Method">
    <vt:lpwstr>Standard</vt:lpwstr>
  </property>
  <property fmtid="{D5CDD505-2E9C-101B-9397-08002B2CF9AE}" pid="5" name="MSIP_Label_e3f2a5e4-10d8-4dfe-8082-7352c27520cb_Name">
    <vt:lpwstr>_Official</vt:lpwstr>
  </property>
  <property fmtid="{D5CDD505-2E9C-101B-9397-08002B2CF9AE}" pid="6" name="MSIP_Label_e3f2a5e4-10d8-4dfe-8082-7352c27520cb_SiteId">
    <vt:lpwstr>2864f69d-77c3-4fbe-bbc0-97502052391a</vt:lpwstr>
  </property>
  <property fmtid="{D5CDD505-2E9C-101B-9397-08002B2CF9AE}" pid="7" name="MSIP_Label_e3f2a5e4-10d8-4dfe-8082-7352c27520cb_ActionId">
    <vt:lpwstr>cd16afec-b9ca-4e69-b2c1-c5c31103e6b0</vt:lpwstr>
  </property>
  <property fmtid="{D5CDD505-2E9C-101B-9397-08002B2CF9AE}" pid="8" name="MSIP_Label_e3f2a5e4-10d8-4dfe-8082-7352c27520cb_ContentBits">
    <vt:lpwstr>1</vt:lpwstr>
  </property>
  <property fmtid="{D5CDD505-2E9C-101B-9397-08002B2CF9AE}" pid="9" name="ClassificationContentMarkingHeaderLocations">
    <vt:lpwstr>Office Theme:10</vt:lpwstr>
  </property>
  <property fmtid="{D5CDD505-2E9C-101B-9397-08002B2CF9AE}" pid="10" name="ClassificationContentMarkingHeaderText">
    <vt:lpwstr>[OFFICIAL]</vt:lpwstr>
  </property>
</Properties>
</file>